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918400" cy="19659600"/>
  <p:notesSz cx="9388475" cy="12771438"/>
  <p:defaultTextStyle>
    <a:defPPr>
      <a:defRPr lang="en-US"/>
    </a:defPPr>
    <a:lvl1pPr algn="l" rtl="0" fontAlgn="base">
      <a:spcBef>
        <a:spcPct val="0"/>
      </a:spcBef>
      <a:spcAft>
        <a:spcPct val="0"/>
      </a:spcAft>
      <a:defRPr sz="2000" kern="1200">
        <a:solidFill>
          <a:schemeClr val="tx1"/>
        </a:solidFill>
        <a:latin typeface="Times New Roman" pitchFamily="27" charset="0"/>
        <a:ea typeface="+mn-ea"/>
        <a:cs typeface="+mn-cs"/>
      </a:defRPr>
    </a:lvl1pPr>
    <a:lvl2pPr marL="312959" algn="l" rtl="0" fontAlgn="base">
      <a:spcBef>
        <a:spcPct val="0"/>
      </a:spcBef>
      <a:spcAft>
        <a:spcPct val="0"/>
      </a:spcAft>
      <a:defRPr sz="2000" kern="1200">
        <a:solidFill>
          <a:schemeClr val="tx1"/>
        </a:solidFill>
        <a:latin typeface="Times New Roman" pitchFamily="27" charset="0"/>
        <a:ea typeface="+mn-ea"/>
        <a:cs typeface="+mn-cs"/>
      </a:defRPr>
    </a:lvl2pPr>
    <a:lvl3pPr marL="625919" algn="l" rtl="0" fontAlgn="base">
      <a:spcBef>
        <a:spcPct val="0"/>
      </a:spcBef>
      <a:spcAft>
        <a:spcPct val="0"/>
      </a:spcAft>
      <a:defRPr sz="2000" kern="1200">
        <a:solidFill>
          <a:schemeClr val="tx1"/>
        </a:solidFill>
        <a:latin typeface="Times New Roman" pitchFamily="27" charset="0"/>
        <a:ea typeface="+mn-ea"/>
        <a:cs typeface="+mn-cs"/>
      </a:defRPr>
    </a:lvl3pPr>
    <a:lvl4pPr marL="938878" algn="l" rtl="0" fontAlgn="base">
      <a:spcBef>
        <a:spcPct val="0"/>
      </a:spcBef>
      <a:spcAft>
        <a:spcPct val="0"/>
      </a:spcAft>
      <a:defRPr sz="2000" kern="1200">
        <a:solidFill>
          <a:schemeClr val="tx1"/>
        </a:solidFill>
        <a:latin typeface="Times New Roman" pitchFamily="27" charset="0"/>
        <a:ea typeface="+mn-ea"/>
        <a:cs typeface="+mn-cs"/>
      </a:defRPr>
    </a:lvl4pPr>
    <a:lvl5pPr marL="1251836" algn="l" rtl="0" fontAlgn="base">
      <a:spcBef>
        <a:spcPct val="0"/>
      </a:spcBef>
      <a:spcAft>
        <a:spcPct val="0"/>
      </a:spcAft>
      <a:defRPr sz="2000" kern="1200">
        <a:solidFill>
          <a:schemeClr val="tx1"/>
        </a:solidFill>
        <a:latin typeface="Times New Roman" pitchFamily="27" charset="0"/>
        <a:ea typeface="+mn-ea"/>
        <a:cs typeface="+mn-cs"/>
      </a:defRPr>
    </a:lvl5pPr>
    <a:lvl6pPr marL="1564796" algn="l" defTabSz="625919" rtl="0" eaLnBrk="1" latinLnBrk="0" hangingPunct="1">
      <a:defRPr sz="2000" kern="1200">
        <a:solidFill>
          <a:schemeClr val="tx1"/>
        </a:solidFill>
        <a:latin typeface="Times New Roman" pitchFamily="27" charset="0"/>
        <a:ea typeface="+mn-ea"/>
        <a:cs typeface="+mn-cs"/>
      </a:defRPr>
    </a:lvl6pPr>
    <a:lvl7pPr marL="1877755" algn="l" defTabSz="625919" rtl="0" eaLnBrk="1" latinLnBrk="0" hangingPunct="1">
      <a:defRPr sz="2000" kern="1200">
        <a:solidFill>
          <a:schemeClr val="tx1"/>
        </a:solidFill>
        <a:latin typeface="Times New Roman" pitchFamily="27" charset="0"/>
        <a:ea typeface="+mn-ea"/>
        <a:cs typeface="+mn-cs"/>
      </a:defRPr>
    </a:lvl7pPr>
    <a:lvl8pPr marL="2190715" algn="l" defTabSz="625919" rtl="0" eaLnBrk="1" latinLnBrk="0" hangingPunct="1">
      <a:defRPr sz="2000" kern="1200">
        <a:solidFill>
          <a:schemeClr val="tx1"/>
        </a:solidFill>
        <a:latin typeface="Times New Roman" pitchFamily="27" charset="0"/>
        <a:ea typeface="+mn-ea"/>
        <a:cs typeface="+mn-cs"/>
      </a:defRPr>
    </a:lvl8pPr>
    <a:lvl9pPr marL="2503674" algn="l" defTabSz="625919" rtl="0" eaLnBrk="1" latinLnBrk="0" hangingPunct="1">
      <a:defRPr sz="20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4673">
          <p15:clr>
            <a:srgbClr val="A4A3A4"/>
          </p15:clr>
        </p15:guide>
        <p15:guide id="2" pos="7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A Prentice" initials="SA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F3DE"/>
    <a:srgbClr val="E6E6E6"/>
    <a:srgbClr val="FF0000"/>
    <a:srgbClr val="114C81"/>
    <a:srgbClr val="43A9E4"/>
    <a:srgbClr val="3B938B"/>
    <a:srgbClr val="87212E"/>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084" autoAdjust="0"/>
    <p:restoredTop sz="95441" autoAdjust="0"/>
  </p:normalViewPr>
  <p:slideViewPr>
    <p:cSldViewPr snapToGrid="0" showGuides="1">
      <p:cViewPr>
        <p:scale>
          <a:sx n="170" d="100"/>
          <a:sy n="170" d="100"/>
        </p:scale>
        <p:origin x="-9728" y="-16696"/>
      </p:cViewPr>
      <p:guideLst>
        <p:guide orient="horz" pos="4673"/>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15770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688975" y="962025"/>
            <a:ext cx="8018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544229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Times New Roman" pitchFamily="27" charset="0"/>
        <a:ea typeface="+mn-ea"/>
        <a:cs typeface="+mn-cs"/>
      </a:defRPr>
    </a:lvl1pPr>
    <a:lvl2pPr marL="312959" algn="l" rtl="0" eaLnBrk="0" fontAlgn="base" hangingPunct="0">
      <a:spcBef>
        <a:spcPct val="30000"/>
      </a:spcBef>
      <a:spcAft>
        <a:spcPct val="0"/>
      </a:spcAft>
      <a:defRPr sz="800" kern="1200">
        <a:solidFill>
          <a:schemeClr val="tx1"/>
        </a:solidFill>
        <a:latin typeface="Times New Roman" pitchFamily="27" charset="0"/>
        <a:ea typeface="+mn-ea"/>
        <a:cs typeface="+mn-cs"/>
      </a:defRPr>
    </a:lvl2pPr>
    <a:lvl3pPr marL="625919" algn="l" rtl="0" eaLnBrk="0" fontAlgn="base" hangingPunct="0">
      <a:spcBef>
        <a:spcPct val="30000"/>
      </a:spcBef>
      <a:spcAft>
        <a:spcPct val="0"/>
      </a:spcAft>
      <a:defRPr sz="800" kern="1200">
        <a:solidFill>
          <a:schemeClr val="tx1"/>
        </a:solidFill>
        <a:latin typeface="Times New Roman" pitchFamily="27" charset="0"/>
        <a:ea typeface="+mn-ea"/>
        <a:cs typeface="+mn-cs"/>
      </a:defRPr>
    </a:lvl3pPr>
    <a:lvl4pPr marL="938878" algn="l" rtl="0" eaLnBrk="0" fontAlgn="base" hangingPunct="0">
      <a:spcBef>
        <a:spcPct val="30000"/>
      </a:spcBef>
      <a:spcAft>
        <a:spcPct val="0"/>
      </a:spcAft>
      <a:defRPr sz="800" kern="1200">
        <a:solidFill>
          <a:schemeClr val="tx1"/>
        </a:solidFill>
        <a:latin typeface="Times New Roman" pitchFamily="27" charset="0"/>
        <a:ea typeface="+mn-ea"/>
        <a:cs typeface="+mn-cs"/>
      </a:defRPr>
    </a:lvl4pPr>
    <a:lvl5pPr marL="1251836" algn="l" rtl="0" eaLnBrk="0" fontAlgn="base" hangingPunct="0">
      <a:spcBef>
        <a:spcPct val="30000"/>
      </a:spcBef>
      <a:spcAft>
        <a:spcPct val="0"/>
      </a:spcAft>
      <a:defRPr sz="800" kern="1200">
        <a:solidFill>
          <a:schemeClr val="tx1"/>
        </a:solidFill>
        <a:latin typeface="Times New Roman" pitchFamily="27" charset="0"/>
        <a:ea typeface="+mn-ea"/>
        <a:cs typeface="+mn-cs"/>
      </a:defRPr>
    </a:lvl5pPr>
    <a:lvl6pPr marL="1564796" algn="l" defTabSz="625919" rtl="0" eaLnBrk="1" latinLnBrk="0" hangingPunct="1">
      <a:defRPr sz="800" kern="1200">
        <a:solidFill>
          <a:schemeClr val="tx1"/>
        </a:solidFill>
        <a:latin typeface="+mn-lt"/>
        <a:ea typeface="+mn-ea"/>
        <a:cs typeface="+mn-cs"/>
      </a:defRPr>
    </a:lvl6pPr>
    <a:lvl7pPr marL="1877755" algn="l" defTabSz="625919" rtl="0" eaLnBrk="1" latinLnBrk="0" hangingPunct="1">
      <a:defRPr sz="800" kern="1200">
        <a:solidFill>
          <a:schemeClr val="tx1"/>
        </a:solidFill>
        <a:latin typeface="+mn-lt"/>
        <a:ea typeface="+mn-ea"/>
        <a:cs typeface="+mn-cs"/>
      </a:defRPr>
    </a:lvl7pPr>
    <a:lvl8pPr marL="2190715" algn="l" defTabSz="625919" rtl="0" eaLnBrk="1" latinLnBrk="0" hangingPunct="1">
      <a:defRPr sz="800" kern="1200">
        <a:solidFill>
          <a:schemeClr val="tx1"/>
        </a:solidFill>
        <a:latin typeface="+mn-lt"/>
        <a:ea typeface="+mn-ea"/>
        <a:cs typeface="+mn-cs"/>
      </a:defRPr>
    </a:lvl8pPr>
    <a:lvl9pPr marL="2503674" algn="l" defTabSz="62591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Colonial water-bird colony locations studied in Great Lakes AOCs, other polluted sites, and reference sites for this assessment of health and reproduction in fish-eating birds during 2010-18.</a:t>
            </a:r>
          </a:p>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396517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107091"/>
            <a:ext cx="27980640" cy="4214008"/>
          </a:xfrm>
        </p:spPr>
        <p:txBody>
          <a:bodyPr/>
          <a:lstStyle/>
          <a:p>
            <a:r>
              <a:rPr lang="en-US"/>
              <a:t>Click to edit Master title style</a:t>
            </a:r>
          </a:p>
        </p:txBody>
      </p:sp>
      <p:sp>
        <p:nvSpPr>
          <p:cNvPr id="3" name="Subtitle 2"/>
          <p:cNvSpPr>
            <a:spLocks noGrp="1"/>
          </p:cNvSpPr>
          <p:nvPr>
            <p:ph type="subTitle" idx="1"/>
          </p:nvPr>
        </p:nvSpPr>
        <p:spPr>
          <a:xfrm>
            <a:off x="4937760" y="11140248"/>
            <a:ext cx="23042880" cy="5024505"/>
          </a:xfrm>
        </p:spPr>
        <p:txBody>
          <a:bodyPr/>
          <a:lstStyle>
            <a:lvl1pPr marL="0" indent="0" algn="ctr">
              <a:buNone/>
              <a:defRPr/>
            </a:lvl1pPr>
            <a:lvl2pPr marL="312959" indent="0" algn="ctr">
              <a:buNone/>
              <a:defRPr/>
            </a:lvl2pPr>
            <a:lvl3pPr marL="625919" indent="0" algn="ctr">
              <a:buNone/>
              <a:defRPr/>
            </a:lvl3pPr>
            <a:lvl4pPr marL="938878" indent="0" algn="ctr">
              <a:buNone/>
              <a:defRPr/>
            </a:lvl4pPr>
            <a:lvl5pPr marL="1251836" indent="0" algn="ctr">
              <a:buNone/>
              <a:defRPr/>
            </a:lvl5pPr>
            <a:lvl6pPr marL="1564796" indent="0" algn="ctr">
              <a:buNone/>
              <a:defRPr/>
            </a:lvl6pPr>
            <a:lvl7pPr marL="1877755" indent="0" algn="ctr">
              <a:buNone/>
              <a:defRPr/>
            </a:lvl7pPr>
            <a:lvl8pPr marL="2190715" indent="0" algn="ctr">
              <a:buNone/>
              <a:defRPr/>
            </a:lvl8pPr>
            <a:lvl9pPr marL="25036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563" y="1747905"/>
            <a:ext cx="6995160" cy="157272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7678" y="1747905"/>
            <a:ext cx="20872383" cy="157272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025" y="12633370"/>
            <a:ext cx="27980640" cy="3904423"/>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2600025" y="8332834"/>
            <a:ext cx="27980640" cy="4300537"/>
          </a:xfrm>
        </p:spPr>
        <p:txBody>
          <a:bodyPr anchor="b"/>
          <a:lstStyle>
            <a:lvl1pPr marL="0" indent="0">
              <a:buNone/>
              <a:defRPr sz="1300"/>
            </a:lvl1pPr>
            <a:lvl2pPr marL="312959" indent="0">
              <a:buNone/>
              <a:defRPr sz="1200"/>
            </a:lvl2pPr>
            <a:lvl3pPr marL="625919" indent="0">
              <a:buNone/>
              <a:defRPr sz="1100"/>
            </a:lvl3pPr>
            <a:lvl4pPr marL="938878" indent="0">
              <a:buNone/>
              <a:defRPr sz="900"/>
            </a:lvl4pPr>
            <a:lvl5pPr marL="1251836" indent="0">
              <a:buNone/>
              <a:defRPr sz="900"/>
            </a:lvl5pPr>
            <a:lvl6pPr marL="1564796" indent="0">
              <a:buNone/>
              <a:defRPr sz="900"/>
            </a:lvl6pPr>
            <a:lvl7pPr marL="1877755" indent="0">
              <a:buNone/>
              <a:defRPr sz="900"/>
            </a:lvl7pPr>
            <a:lvl8pPr marL="2190715" indent="0">
              <a:buNone/>
              <a:defRPr sz="900"/>
            </a:lvl8pPr>
            <a:lvl9pPr marL="2503674" indent="0">
              <a:buNone/>
              <a:defRPr sz="9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7679" y="5681170"/>
            <a:ext cx="13933771" cy="11794030"/>
          </a:xfrm>
        </p:spPr>
        <p:txBody>
          <a:bodyPr/>
          <a:lstStyle>
            <a:lvl1pPr>
              <a:defRPr sz="1900"/>
            </a:lvl1pPr>
            <a:lvl2pPr>
              <a:defRPr sz="17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953" y="5681170"/>
            <a:ext cx="13933771" cy="11794030"/>
          </a:xfrm>
        </p:spPr>
        <p:txBody>
          <a:bodyPr/>
          <a:lstStyle>
            <a:lvl1pPr>
              <a:defRPr sz="1900"/>
            </a:lvl1pPr>
            <a:lvl2pPr>
              <a:defRPr sz="17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87422"/>
            <a:ext cx="29626560" cy="3276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400529"/>
            <a:ext cx="14544976" cy="1834435"/>
          </a:xfrm>
        </p:spPr>
        <p:txBody>
          <a:bodyPr anchor="b"/>
          <a:lstStyle>
            <a:lvl1pPr marL="0" indent="0">
              <a:buNone/>
              <a:defRPr sz="1700" b="1"/>
            </a:lvl1pPr>
            <a:lvl2pPr marL="312959" indent="0">
              <a:buNone/>
              <a:defRPr sz="1300" b="1"/>
            </a:lvl2pPr>
            <a:lvl3pPr marL="625919" indent="0">
              <a:buNone/>
              <a:defRPr sz="1200" b="1"/>
            </a:lvl3pPr>
            <a:lvl4pPr marL="938878" indent="0">
              <a:buNone/>
              <a:defRPr sz="1100" b="1"/>
            </a:lvl4pPr>
            <a:lvl5pPr marL="1251836" indent="0">
              <a:buNone/>
              <a:defRPr sz="1100" b="1"/>
            </a:lvl5pPr>
            <a:lvl6pPr marL="1564796" indent="0">
              <a:buNone/>
              <a:defRPr sz="1100" b="1"/>
            </a:lvl6pPr>
            <a:lvl7pPr marL="1877755" indent="0">
              <a:buNone/>
              <a:defRPr sz="1100" b="1"/>
            </a:lvl7pPr>
            <a:lvl8pPr marL="2190715" indent="0">
              <a:buNone/>
              <a:defRPr sz="1100" b="1"/>
            </a:lvl8pPr>
            <a:lvl9pPr marL="2503674"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921" y="6234963"/>
            <a:ext cx="14544976" cy="11326767"/>
          </a:xfrm>
        </p:spPr>
        <p:txBody>
          <a:bodyPr/>
          <a:lstStyle>
            <a:lvl1pPr>
              <a:defRPr sz="17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692" y="4400529"/>
            <a:ext cx="14549789" cy="1834435"/>
          </a:xfrm>
        </p:spPr>
        <p:txBody>
          <a:bodyPr anchor="b"/>
          <a:lstStyle>
            <a:lvl1pPr marL="0" indent="0">
              <a:buNone/>
              <a:defRPr sz="1700" b="1"/>
            </a:lvl1pPr>
            <a:lvl2pPr marL="312959" indent="0">
              <a:buNone/>
              <a:defRPr sz="1300" b="1"/>
            </a:lvl2pPr>
            <a:lvl3pPr marL="625919" indent="0">
              <a:buNone/>
              <a:defRPr sz="1200" b="1"/>
            </a:lvl3pPr>
            <a:lvl4pPr marL="938878" indent="0">
              <a:buNone/>
              <a:defRPr sz="1100" b="1"/>
            </a:lvl4pPr>
            <a:lvl5pPr marL="1251836" indent="0">
              <a:buNone/>
              <a:defRPr sz="1100" b="1"/>
            </a:lvl5pPr>
            <a:lvl6pPr marL="1564796" indent="0">
              <a:buNone/>
              <a:defRPr sz="1100" b="1"/>
            </a:lvl6pPr>
            <a:lvl7pPr marL="1877755" indent="0">
              <a:buNone/>
              <a:defRPr sz="1100" b="1"/>
            </a:lvl7pPr>
            <a:lvl8pPr marL="2190715" indent="0">
              <a:buNone/>
              <a:defRPr sz="1100" b="1"/>
            </a:lvl8pPr>
            <a:lvl9pPr marL="2503674"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692" y="6234963"/>
            <a:ext cx="14549789" cy="11326767"/>
          </a:xfrm>
        </p:spPr>
        <p:txBody>
          <a:bodyPr/>
          <a:lstStyle>
            <a:lvl1pPr>
              <a:defRPr sz="17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82616"/>
            <a:ext cx="10829625" cy="3331402"/>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12870180" y="782615"/>
            <a:ext cx="18402300" cy="16779115"/>
          </a:xfrm>
        </p:spPr>
        <p:txBody>
          <a:bodyPr/>
          <a:lstStyle>
            <a:lvl1pPr>
              <a:defRPr sz="2200"/>
            </a:lvl1pPr>
            <a:lvl2pPr>
              <a:defRPr sz="1900"/>
            </a:lvl2pPr>
            <a:lvl3pPr>
              <a:defRPr sz="17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0" y="4114019"/>
            <a:ext cx="10829625" cy="13447712"/>
          </a:xfrm>
        </p:spPr>
        <p:txBody>
          <a:bodyPr/>
          <a:lstStyle>
            <a:lvl1pPr marL="0" indent="0">
              <a:buNone/>
              <a:defRPr sz="900"/>
            </a:lvl1pPr>
            <a:lvl2pPr marL="312959" indent="0">
              <a:buNone/>
              <a:defRPr sz="800"/>
            </a:lvl2pPr>
            <a:lvl3pPr marL="625919" indent="0">
              <a:buNone/>
              <a:defRPr sz="700"/>
            </a:lvl3pPr>
            <a:lvl4pPr marL="938878" indent="0">
              <a:buNone/>
              <a:defRPr sz="600"/>
            </a:lvl4pPr>
            <a:lvl5pPr marL="1251836" indent="0">
              <a:buNone/>
              <a:defRPr sz="600"/>
            </a:lvl5pPr>
            <a:lvl6pPr marL="1564796" indent="0">
              <a:buNone/>
              <a:defRPr sz="600"/>
            </a:lvl6pPr>
            <a:lvl7pPr marL="1877755" indent="0">
              <a:buNone/>
              <a:defRPr sz="600"/>
            </a:lvl7pPr>
            <a:lvl8pPr marL="2190715" indent="0">
              <a:buNone/>
              <a:defRPr sz="600"/>
            </a:lvl8pPr>
            <a:lvl9pPr marL="2503674"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536" y="13762106"/>
            <a:ext cx="19751040" cy="1623879"/>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6452536" y="1756559"/>
            <a:ext cx="19751040" cy="11795952"/>
          </a:xfrm>
        </p:spPr>
        <p:txBody>
          <a:bodyPr/>
          <a:lstStyle>
            <a:lvl1pPr marL="0" indent="0">
              <a:buNone/>
              <a:defRPr sz="2200"/>
            </a:lvl1pPr>
            <a:lvl2pPr marL="312959" indent="0">
              <a:buNone/>
              <a:defRPr sz="1900"/>
            </a:lvl2pPr>
            <a:lvl3pPr marL="625919" indent="0">
              <a:buNone/>
              <a:defRPr sz="1700"/>
            </a:lvl3pPr>
            <a:lvl4pPr marL="938878" indent="0">
              <a:buNone/>
              <a:defRPr sz="1300"/>
            </a:lvl4pPr>
            <a:lvl5pPr marL="1251836" indent="0">
              <a:buNone/>
              <a:defRPr sz="1300"/>
            </a:lvl5pPr>
            <a:lvl6pPr marL="1564796" indent="0">
              <a:buNone/>
              <a:defRPr sz="1300"/>
            </a:lvl6pPr>
            <a:lvl7pPr marL="1877755" indent="0">
              <a:buNone/>
              <a:defRPr sz="1300"/>
            </a:lvl7pPr>
            <a:lvl8pPr marL="2190715" indent="0">
              <a:buNone/>
              <a:defRPr sz="1300"/>
            </a:lvl8pPr>
            <a:lvl9pPr marL="2503674" indent="0">
              <a:buNone/>
              <a:defRPr sz="1300"/>
            </a:lvl9pPr>
          </a:lstStyle>
          <a:p>
            <a:pPr lvl="0"/>
            <a:endParaRPr lang="en-US" noProof="0"/>
          </a:p>
        </p:txBody>
      </p:sp>
      <p:sp>
        <p:nvSpPr>
          <p:cNvPr id="4" name="Text Placeholder 3"/>
          <p:cNvSpPr>
            <a:spLocks noGrp="1"/>
          </p:cNvSpPr>
          <p:nvPr>
            <p:ph type="body" sz="half" idx="2"/>
          </p:nvPr>
        </p:nvSpPr>
        <p:spPr>
          <a:xfrm>
            <a:off x="6452536" y="15385983"/>
            <a:ext cx="19751040" cy="2307465"/>
          </a:xfrm>
        </p:spPr>
        <p:txBody>
          <a:bodyPr/>
          <a:lstStyle>
            <a:lvl1pPr marL="0" indent="0">
              <a:buNone/>
              <a:defRPr sz="900"/>
            </a:lvl1pPr>
            <a:lvl2pPr marL="312959" indent="0">
              <a:buNone/>
              <a:defRPr sz="800"/>
            </a:lvl2pPr>
            <a:lvl3pPr marL="625919" indent="0">
              <a:buNone/>
              <a:defRPr sz="700"/>
            </a:lvl3pPr>
            <a:lvl4pPr marL="938878" indent="0">
              <a:buNone/>
              <a:defRPr sz="600"/>
            </a:lvl4pPr>
            <a:lvl5pPr marL="1251836" indent="0">
              <a:buNone/>
              <a:defRPr sz="600"/>
            </a:lvl5pPr>
            <a:lvl6pPr marL="1564796" indent="0">
              <a:buNone/>
              <a:defRPr sz="600"/>
            </a:lvl6pPr>
            <a:lvl7pPr marL="1877755" indent="0">
              <a:buNone/>
              <a:defRPr sz="600"/>
            </a:lvl7pPr>
            <a:lvl8pPr marL="2190715" indent="0">
              <a:buNone/>
              <a:defRPr sz="600"/>
            </a:lvl8pPr>
            <a:lvl9pPr marL="2503674"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67678" y="1747905"/>
            <a:ext cx="27983047" cy="3276600"/>
          </a:xfrm>
          <a:prstGeom prst="rect">
            <a:avLst/>
          </a:prstGeom>
          <a:noFill/>
          <a:ln w="9525">
            <a:noFill/>
            <a:miter lim="800000"/>
            <a:headEnd/>
            <a:tailEnd/>
          </a:ln>
        </p:spPr>
        <p:txBody>
          <a:bodyPr vert="horz" wrap="square" lIns="305312" tIns="152656" rIns="305312" bIns="152656"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67678" y="5681170"/>
            <a:ext cx="27983047" cy="11794030"/>
          </a:xfrm>
          <a:prstGeom prst="rect">
            <a:avLst/>
          </a:prstGeom>
          <a:noFill/>
          <a:ln w="9525">
            <a:noFill/>
            <a:miter lim="800000"/>
            <a:headEnd/>
            <a:tailEnd/>
          </a:ln>
        </p:spPr>
        <p:txBody>
          <a:bodyPr vert="horz" wrap="square" lIns="305312" tIns="152656" rIns="305312" bIns="1526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7677" y="17912657"/>
            <a:ext cx="6858000"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defRPr sz="4800"/>
            </a:lvl1pPr>
          </a:lstStyle>
          <a:p>
            <a:endParaRPr lang="en-US"/>
          </a:p>
        </p:txBody>
      </p:sp>
      <p:sp>
        <p:nvSpPr>
          <p:cNvPr id="1029" name="Rectangle 5"/>
          <p:cNvSpPr>
            <a:spLocks noGrp="1" noChangeArrowheads="1"/>
          </p:cNvSpPr>
          <p:nvPr>
            <p:ph type="ftr" sz="quarter" idx="3"/>
          </p:nvPr>
        </p:nvSpPr>
        <p:spPr bwMode="auto">
          <a:xfrm>
            <a:off x="11248325" y="17912657"/>
            <a:ext cx="10421753"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lgn="ctr">
              <a:defRPr sz="4800"/>
            </a:lvl1pPr>
          </a:lstStyle>
          <a:p>
            <a:endParaRPr lang="en-US"/>
          </a:p>
        </p:txBody>
      </p:sp>
      <p:sp>
        <p:nvSpPr>
          <p:cNvPr id="1030" name="Rectangle 6"/>
          <p:cNvSpPr>
            <a:spLocks noGrp="1" noChangeArrowheads="1"/>
          </p:cNvSpPr>
          <p:nvPr>
            <p:ph type="sldNum" sz="quarter" idx="4"/>
          </p:nvPr>
        </p:nvSpPr>
        <p:spPr bwMode="auto">
          <a:xfrm>
            <a:off x="23592723" y="17912657"/>
            <a:ext cx="6858000"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lgn="r">
              <a:defRPr sz="4800"/>
            </a:lvl1pPr>
          </a:lstStyle>
          <a:p>
            <a:fld id="{0870CD87-B729-45C9-B46A-E130E2DB8C2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54613" rtl="0" eaLnBrk="0" fontAlgn="base" hangingPunct="0">
        <a:spcBef>
          <a:spcPct val="0"/>
        </a:spcBef>
        <a:spcAft>
          <a:spcPct val="0"/>
        </a:spcAft>
        <a:defRPr sz="14500">
          <a:solidFill>
            <a:schemeClr val="tx2"/>
          </a:solidFill>
          <a:latin typeface="+mj-lt"/>
          <a:ea typeface="+mj-ea"/>
          <a:cs typeface="+mj-cs"/>
        </a:defRPr>
      </a:lvl1pPr>
      <a:lvl2pPr algn="ctr" defTabSz="3054613" rtl="0" eaLnBrk="0" fontAlgn="base" hangingPunct="0">
        <a:spcBef>
          <a:spcPct val="0"/>
        </a:spcBef>
        <a:spcAft>
          <a:spcPct val="0"/>
        </a:spcAft>
        <a:defRPr sz="14500">
          <a:solidFill>
            <a:schemeClr val="tx2"/>
          </a:solidFill>
          <a:latin typeface="Times New Roman" pitchFamily="27" charset="0"/>
        </a:defRPr>
      </a:lvl2pPr>
      <a:lvl3pPr algn="ctr" defTabSz="3054613" rtl="0" eaLnBrk="0" fontAlgn="base" hangingPunct="0">
        <a:spcBef>
          <a:spcPct val="0"/>
        </a:spcBef>
        <a:spcAft>
          <a:spcPct val="0"/>
        </a:spcAft>
        <a:defRPr sz="14500">
          <a:solidFill>
            <a:schemeClr val="tx2"/>
          </a:solidFill>
          <a:latin typeface="Times New Roman" pitchFamily="27" charset="0"/>
        </a:defRPr>
      </a:lvl3pPr>
      <a:lvl4pPr algn="ctr" defTabSz="3054613" rtl="0" eaLnBrk="0" fontAlgn="base" hangingPunct="0">
        <a:spcBef>
          <a:spcPct val="0"/>
        </a:spcBef>
        <a:spcAft>
          <a:spcPct val="0"/>
        </a:spcAft>
        <a:defRPr sz="14500">
          <a:solidFill>
            <a:schemeClr val="tx2"/>
          </a:solidFill>
          <a:latin typeface="Times New Roman" pitchFamily="27" charset="0"/>
        </a:defRPr>
      </a:lvl4pPr>
      <a:lvl5pPr algn="ctr" defTabSz="3054613" rtl="0" eaLnBrk="0" fontAlgn="base" hangingPunct="0">
        <a:spcBef>
          <a:spcPct val="0"/>
        </a:spcBef>
        <a:spcAft>
          <a:spcPct val="0"/>
        </a:spcAft>
        <a:defRPr sz="14500">
          <a:solidFill>
            <a:schemeClr val="tx2"/>
          </a:solidFill>
          <a:latin typeface="Times New Roman" pitchFamily="27" charset="0"/>
        </a:defRPr>
      </a:lvl5pPr>
      <a:lvl6pPr marL="312959" algn="ctr" defTabSz="3054613" rtl="0" fontAlgn="base">
        <a:spcBef>
          <a:spcPct val="0"/>
        </a:spcBef>
        <a:spcAft>
          <a:spcPct val="0"/>
        </a:spcAft>
        <a:defRPr sz="14500">
          <a:solidFill>
            <a:schemeClr val="tx2"/>
          </a:solidFill>
          <a:latin typeface="Times New Roman" pitchFamily="27" charset="0"/>
        </a:defRPr>
      </a:lvl6pPr>
      <a:lvl7pPr marL="625919" algn="ctr" defTabSz="3054613" rtl="0" fontAlgn="base">
        <a:spcBef>
          <a:spcPct val="0"/>
        </a:spcBef>
        <a:spcAft>
          <a:spcPct val="0"/>
        </a:spcAft>
        <a:defRPr sz="14500">
          <a:solidFill>
            <a:schemeClr val="tx2"/>
          </a:solidFill>
          <a:latin typeface="Times New Roman" pitchFamily="27" charset="0"/>
        </a:defRPr>
      </a:lvl7pPr>
      <a:lvl8pPr marL="938878" algn="ctr" defTabSz="3054613" rtl="0" fontAlgn="base">
        <a:spcBef>
          <a:spcPct val="0"/>
        </a:spcBef>
        <a:spcAft>
          <a:spcPct val="0"/>
        </a:spcAft>
        <a:defRPr sz="14500">
          <a:solidFill>
            <a:schemeClr val="tx2"/>
          </a:solidFill>
          <a:latin typeface="Times New Roman" pitchFamily="27" charset="0"/>
        </a:defRPr>
      </a:lvl8pPr>
      <a:lvl9pPr marL="1251836" algn="ctr" defTabSz="3054613" rtl="0" fontAlgn="base">
        <a:spcBef>
          <a:spcPct val="0"/>
        </a:spcBef>
        <a:spcAft>
          <a:spcPct val="0"/>
        </a:spcAft>
        <a:defRPr sz="14500">
          <a:solidFill>
            <a:schemeClr val="tx2"/>
          </a:solidFill>
          <a:latin typeface="Times New Roman" pitchFamily="27" charset="0"/>
        </a:defRPr>
      </a:lvl9pPr>
    </p:titleStyle>
    <p:bodyStyle>
      <a:lvl1pPr marL="1144257" indent="-1144257" algn="l" defTabSz="3054613" rtl="0" eaLnBrk="0" fontAlgn="base" hangingPunct="0">
        <a:spcBef>
          <a:spcPct val="20000"/>
        </a:spcBef>
        <a:spcAft>
          <a:spcPct val="0"/>
        </a:spcAft>
        <a:buChar char="•"/>
        <a:defRPr sz="10700">
          <a:solidFill>
            <a:schemeClr val="tx1"/>
          </a:solidFill>
          <a:latin typeface="+mn-lt"/>
          <a:ea typeface="+mn-ea"/>
          <a:cs typeface="+mn-cs"/>
        </a:defRPr>
      </a:lvl1pPr>
      <a:lvl2pPr marL="2479767" indent="-953004" algn="l" defTabSz="3054613" rtl="0" eaLnBrk="0" fontAlgn="base" hangingPunct="0">
        <a:spcBef>
          <a:spcPct val="20000"/>
        </a:spcBef>
        <a:spcAft>
          <a:spcPct val="0"/>
        </a:spcAft>
        <a:buChar char="–"/>
        <a:defRPr sz="9200">
          <a:solidFill>
            <a:schemeClr val="tx1"/>
          </a:solidFill>
          <a:latin typeface="+mn-lt"/>
        </a:defRPr>
      </a:lvl2pPr>
      <a:lvl3pPr marL="3814191" indent="-759578" algn="l" defTabSz="3054613" rtl="0" eaLnBrk="0" fontAlgn="base" hangingPunct="0">
        <a:spcBef>
          <a:spcPct val="20000"/>
        </a:spcBef>
        <a:spcAft>
          <a:spcPct val="0"/>
        </a:spcAft>
        <a:buChar char="•"/>
        <a:defRPr sz="8000">
          <a:solidFill>
            <a:schemeClr val="tx1"/>
          </a:solidFill>
          <a:latin typeface="+mn-lt"/>
        </a:defRPr>
      </a:lvl3pPr>
      <a:lvl4pPr marL="5342040" indent="-760665" algn="l" defTabSz="3054613" rtl="0" eaLnBrk="0" fontAlgn="base" hangingPunct="0">
        <a:spcBef>
          <a:spcPct val="20000"/>
        </a:spcBef>
        <a:spcAft>
          <a:spcPct val="0"/>
        </a:spcAft>
        <a:buChar char="–"/>
        <a:defRPr sz="6700">
          <a:solidFill>
            <a:schemeClr val="tx1"/>
          </a:solidFill>
          <a:latin typeface="+mn-lt"/>
        </a:defRPr>
      </a:lvl4pPr>
      <a:lvl5pPr marL="6868803" indent="-762838" algn="l" defTabSz="3054613" rtl="0" eaLnBrk="0" fontAlgn="base" hangingPunct="0">
        <a:spcBef>
          <a:spcPct val="20000"/>
        </a:spcBef>
        <a:spcAft>
          <a:spcPct val="0"/>
        </a:spcAft>
        <a:buChar char="»"/>
        <a:defRPr sz="6700">
          <a:solidFill>
            <a:schemeClr val="tx1"/>
          </a:solidFill>
          <a:latin typeface="+mn-lt"/>
        </a:defRPr>
      </a:lvl5pPr>
      <a:lvl6pPr marL="7181762" indent="-762838" algn="l" defTabSz="3054613" rtl="0" fontAlgn="base">
        <a:spcBef>
          <a:spcPct val="20000"/>
        </a:spcBef>
        <a:spcAft>
          <a:spcPct val="0"/>
        </a:spcAft>
        <a:buChar char="»"/>
        <a:defRPr sz="6700">
          <a:solidFill>
            <a:schemeClr val="tx1"/>
          </a:solidFill>
          <a:latin typeface="+mn-lt"/>
        </a:defRPr>
      </a:lvl6pPr>
      <a:lvl7pPr marL="7494721" indent="-762838" algn="l" defTabSz="3054613" rtl="0" fontAlgn="base">
        <a:spcBef>
          <a:spcPct val="20000"/>
        </a:spcBef>
        <a:spcAft>
          <a:spcPct val="0"/>
        </a:spcAft>
        <a:buChar char="»"/>
        <a:defRPr sz="6700">
          <a:solidFill>
            <a:schemeClr val="tx1"/>
          </a:solidFill>
          <a:latin typeface="+mn-lt"/>
        </a:defRPr>
      </a:lvl7pPr>
      <a:lvl8pPr marL="7807680" indent="-762838" algn="l" defTabSz="3054613" rtl="0" fontAlgn="base">
        <a:spcBef>
          <a:spcPct val="20000"/>
        </a:spcBef>
        <a:spcAft>
          <a:spcPct val="0"/>
        </a:spcAft>
        <a:buChar char="»"/>
        <a:defRPr sz="6700">
          <a:solidFill>
            <a:schemeClr val="tx1"/>
          </a:solidFill>
          <a:latin typeface="+mn-lt"/>
        </a:defRPr>
      </a:lvl8pPr>
      <a:lvl9pPr marL="8120640" indent="-762838" algn="l" defTabSz="3054613" rtl="0" fontAlgn="base">
        <a:spcBef>
          <a:spcPct val="20000"/>
        </a:spcBef>
        <a:spcAft>
          <a:spcPct val="0"/>
        </a:spcAft>
        <a:buChar char="»"/>
        <a:defRPr sz="6700">
          <a:solidFill>
            <a:schemeClr val="tx1"/>
          </a:solidFill>
          <a:latin typeface="+mn-lt"/>
        </a:defRPr>
      </a:lvl9pPr>
    </p:bodyStyle>
    <p:otherStyle>
      <a:defPPr>
        <a:defRPr lang="en-US"/>
      </a:defPPr>
      <a:lvl1pPr marL="0" algn="l" defTabSz="625919" rtl="0" eaLnBrk="1" latinLnBrk="0" hangingPunct="1">
        <a:defRPr sz="1200" kern="1200">
          <a:solidFill>
            <a:schemeClr val="tx1"/>
          </a:solidFill>
          <a:latin typeface="+mn-lt"/>
          <a:ea typeface="+mn-ea"/>
          <a:cs typeface="+mn-cs"/>
        </a:defRPr>
      </a:lvl1pPr>
      <a:lvl2pPr marL="312959" algn="l" defTabSz="625919" rtl="0" eaLnBrk="1" latinLnBrk="0" hangingPunct="1">
        <a:defRPr sz="1200" kern="1200">
          <a:solidFill>
            <a:schemeClr val="tx1"/>
          </a:solidFill>
          <a:latin typeface="+mn-lt"/>
          <a:ea typeface="+mn-ea"/>
          <a:cs typeface="+mn-cs"/>
        </a:defRPr>
      </a:lvl2pPr>
      <a:lvl3pPr marL="625919" algn="l" defTabSz="625919" rtl="0" eaLnBrk="1" latinLnBrk="0" hangingPunct="1">
        <a:defRPr sz="1200" kern="1200">
          <a:solidFill>
            <a:schemeClr val="tx1"/>
          </a:solidFill>
          <a:latin typeface="+mn-lt"/>
          <a:ea typeface="+mn-ea"/>
          <a:cs typeface="+mn-cs"/>
        </a:defRPr>
      </a:lvl3pPr>
      <a:lvl4pPr marL="938878" algn="l" defTabSz="625919" rtl="0" eaLnBrk="1" latinLnBrk="0" hangingPunct="1">
        <a:defRPr sz="1200" kern="1200">
          <a:solidFill>
            <a:schemeClr val="tx1"/>
          </a:solidFill>
          <a:latin typeface="+mn-lt"/>
          <a:ea typeface="+mn-ea"/>
          <a:cs typeface="+mn-cs"/>
        </a:defRPr>
      </a:lvl4pPr>
      <a:lvl5pPr marL="1251836" algn="l" defTabSz="625919" rtl="0" eaLnBrk="1" latinLnBrk="0" hangingPunct="1">
        <a:defRPr sz="1200" kern="1200">
          <a:solidFill>
            <a:schemeClr val="tx1"/>
          </a:solidFill>
          <a:latin typeface="+mn-lt"/>
          <a:ea typeface="+mn-ea"/>
          <a:cs typeface="+mn-cs"/>
        </a:defRPr>
      </a:lvl5pPr>
      <a:lvl6pPr marL="1564796" algn="l" defTabSz="625919" rtl="0" eaLnBrk="1" latinLnBrk="0" hangingPunct="1">
        <a:defRPr sz="1200" kern="1200">
          <a:solidFill>
            <a:schemeClr val="tx1"/>
          </a:solidFill>
          <a:latin typeface="+mn-lt"/>
          <a:ea typeface="+mn-ea"/>
          <a:cs typeface="+mn-cs"/>
        </a:defRPr>
      </a:lvl6pPr>
      <a:lvl7pPr marL="1877755" algn="l" defTabSz="625919" rtl="0" eaLnBrk="1" latinLnBrk="0" hangingPunct="1">
        <a:defRPr sz="1200" kern="1200">
          <a:solidFill>
            <a:schemeClr val="tx1"/>
          </a:solidFill>
          <a:latin typeface="+mn-lt"/>
          <a:ea typeface="+mn-ea"/>
          <a:cs typeface="+mn-cs"/>
        </a:defRPr>
      </a:lvl7pPr>
      <a:lvl8pPr marL="2190715" algn="l" defTabSz="625919" rtl="0" eaLnBrk="1" latinLnBrk="0" hangingPunct="1">
        <a:defRPr sz="1200" kern="1200">
          <a:solidFill>
            <a:schemeClr val="tx1"/>
          </a:solidFill>
          <a:latin typeface="+mn-lt"/>
          <a:ea typeface="+mn-ea"/>
          <a:cs typeface="+mn-cs"/>
        </a:defRPr>
      </a:lvl8pPr>
      <a:lvl9pPr marL="2503674" algn="l" defTabSz="62591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7.png"/><Relationship Id="rId21" Type="http://schemas.openxmlformats.org/officeDocument/2006/relationships/image" Target="../media/image18.png"/><Relationship Id="rId22" Type="http://schemas.openxmlformats.org/officeDocument/2006/relationships/package" Target="../embeddings/Microsoft_Word_Document1.docx"/><Relationship Id="rId23" Type="http://schemas.openxmlformats.org/officeDocument/2006/relationships/image" Target="../media/image1.emf"/><Relationship Id="rId24" Type="http://schemas.openxmlformats.org/officeDocument/2006/relationships/image" Target="../media/image19.png"/><Relationship Id="rId25" Type="http://schemas.openxmlformats.org/officeDocument/2006/relationships/image" Target="../media/image20.pn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0" Type="http://schemas.openxmlformats.org/officeDocument/2006/relationships/image" Target="../media/image8.jpeg"/><Relationship Id="rId11" Type="http://schemas.openxmlformats.org/officeDocument/2006/relationships/image" Target="../media/image9.jpeg"/><Relationship Id="rId12" Type="http://schemas.openxmlformats.org/officeDocument/2006/relationships/image" Target="../media/image10.png"/><Relationship Id="rId13" Type="http://schemas.microsoft.com/office/2007/relationships/hdphoto" Target="../media/hdphoto1.wdp"/><Relationship Id="rId14" Type="http://schemas.openxmlformats.org/officeDocument/2006/relationships/image" Target="../media/image11.png"/><Relationship Id="rId15" Type="http://schemas.openxmlformats.org/officeDocument/2006/relationships/image" Target="../media/image12.jpeg"/><Relationship Id="rId16" Type="http://schemas.openxmlformats.org/officeDocument/2006/relationships/image" Target="../media/image13.PNG"/><Relationship Id="rId17" Type="http://schemas.openxmlformats.org/officeDocument/2006/relationships/image" Target="../media/image14.png"/><Relationship Id="rId18" Type="http://schemas.openxmlformats.org/officeDocument/2006/relationships/image" Target="../media/image15.png"/><Relationship Id="rId19"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23946270" y="3200741"/>
            <a:ext cx="5596420" cy="2726445"/>
            <a:chOff x="24028917" y="3232106"/>
            <a:chExt cx="5596420" cy="2726445"/>
          </a:xfrm>
        </p:grpSpPr>
        <p:grpSp>
          <p:nvGrpSpPr>
            <p:cNvPr id="106" name="Group 105"/>
            <p:cNvGrpSpPr/>
            <p:nvPr/>
          </p:nvGrpSpPr>
          <p:grpSpPr>
            <a:xfrm>
              <a:off x="24028917" y="3310426"/>
              <a:ext cx="5410410" cy="2571640"/>
              <a:chOff x="24028917" y="3310426"/>
              <a:chExt cx="5410410" cy="2571640"/>
            </a:xfrm>
          </p:grpSpPr>
          <p:grpSp>
            <p:nvGrpSpPr>
              <p:cNvPr id="105" name="Group 104"/>
              <p:cNvGrpSpPr/>
              <p:nvPr/>
            </p:nvGrpSpPr>
            <p:grpSpPr>
              <a:xfrm>
                <a:off x="28793710" y="3310426"/>
                <a:ext cx="645617" cy="2564478"/>
                <a:chOff x="28793710" y="3310426"/>
                <a:chExt cx="645617" cy="2564478"/>
              </a:xfrm>
            </p:grpSpPr>
            <p:pic>
              <p:nvPicPr>
                <p:cNvPr id="178" name="Picture 177"/>
                <p:cNvPicPr>
                  <a:picLocks noChangeAspect="1"/>
                </p:cNvPicPr>
                <p:nvPr/>
              </p:nvPicPr>
              <p:blipFill rotWithShape="1">
                <a:blip r:embed="rId4" cstate="print">
                  <a:extLst>
                    <a:ext uri="{28A0092B-C50C-407E-A947-70E740481C1C}">
                      <a14:useLocalDpi xmlns:a14="http://schemas.microsoft.com/office/drawing/2010/main" val="0"/>
                    </a:ext>
                  </a:extLst>
                </a:blip>
                <a:srcRect l="24660" t="15076" r="64361" b="4106"/>
                <a:stretch/>
              </p:blipFill>
              <p:spPr>
                <a:xfrm>
                  <a:off x="28818575" y="3310426"/>
                  <a:ext cx="600892" cy="2564478"/>
                </a:xfrm>
                <a:prstGeom prst="rect">
                  <a:avLst/>
                </a:prstGeom>
              </p:spPr>
            </p:pic>
            <p:cxnSp>
              <p:nvCxnSpPr>
                <p:cNvPr id="93" name="Straight Connector 92"/>
                <p:cNvCxnSpPr/>
                <p:nvPr/>
              </p:nvCxnSpPr>
              <p:spPr bwMode="auto">
                <a:xfrm flipV="1">
                  <a:off x="28793710" y="4374454"/>
                  <a:ext cx="645617" cy="750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4" name="TextBox 53"/>
                <p:cNvSpPr txBox="1"/>
                <p:nvPr/>
              </p:nvSpPr>
              <p:spPr>
                <a:xfrm>
                  <a:off x="28984779" y="5284846"/>
                  <a:ext cx="279244"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b</a:t>
                  </a:r>
                </a:p>
              </p:txBody>
            </p:sp>
            <p:sp>
              <p:nvSpPr>
                <p:cNvPr id="59" name="TextBox 58"/>
                <p:cNvSpPr txBox="1"/>
                <p:nvPr/>
              </p:nvSpPr>
              <p:spPr>
                <a:xfrm>
                  <a:off x="28870068" y="5287042"/>
                  <a:ext cx="26962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a:t>
                  </a:r>
                </a:p>
              </p:txBody>
            </p:sp>
          </p:grpSp>
          <p:grpSp>
            <p:nvGrpSpPr>
              <p:cNvPr id="104" name="Group 103"/>
              <p:cNvGrpSpPr/>
              <p:nvPr/>
            </p:nvGrpSpPr>
            <p:grpSpPr>
              <a:xfrm>
                <a:off x="27663182" y="3313020"/>
                <a:ext cx="1072249" cy="2564478"/>
                <a:chOff x="27663182" y="3313020"/>
                <a:chExt cx="1072249" cy="2564478"/>
              </a:xfrm>
            </p:grpSpPr>
            <p:pic>
              <p:nvPicPr>
                <p:cNvPr id="177" name="Picture 176"/>
                <p:cNvPicPr>
                  <a:picLocks noChangeAspect="1"/>
                </p:cNvPicPr>
                <p:nvPr/>
              </p:nvPicPr>
              <p:blipFill rotWithShape="1">
                <a:blip r:embed="rId4" cstate="print">
                  <a:extLst>
                    <a:ext uri="{28A0092B-C50C-407E-A947-70E740481C1C}">
                      <a14:useLocalDpi xmlns:a14="http://schemas.microsoft.com/office/drawing/2010/main" val="0"/>
                    </a:ext>
                  </a:extLst>
                </a:blip>
                <a:srcRect l="72554" t="15076" r="7854" b="4106"/>
                <a:stretch/>
              </p:blipFill>
              <p:spPr>
                <a:xfrm>
                  <a:off x="27663182" y="3313020"/>
                  <a:ext cx="1072249" cy="2564478"/>
                </a:xfrm>
                <a:prstGeom prst="rect">
                  <a:avLst/>
                </a:prstGeom>
              </p:spPr>
            </p:pic>
            <p:cxnSp>
              <p:nvCxnSpPr>
                <p:cNvPr id="100" name="Straight Connector 99"/>
                <p:cNvCxnSpPr/>
                <p:nvPr/>
              </p:nvCxnSpPr>
              <p:spPr bwMode="auto">
                <a:xfrm flipV="1">
                  <a:off x="27718189" y="4687140"/>
                  <a:ext cx="1009989" cy="4156"/>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5" name="TextBox 54"/>
                <p:cNvSpPr txBox="1"/>
                <p:nvPr/>
              </p:nvSpPr>
              <p:spPr>
                <a:xfrm>
                  <a:off x="28077558" y="5288211"/>
                  <a:ext cx="26962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a:t>
                  </a:r>
                </a:p>
              </p:txBody>
            </p:sp>
          </p:grpSp>
          <p:grpSp>
            <p:nvGrpSpPr>
              <p:cNvPr id="102" name="Group 101"/>
              <p:cNvGrpSpPr/>
              <p:nvPr/>
            </p:nvGrpSpPr>
            <p:grpSpPr>
              <a:xfrm>
                <a:off x="25463881" y="3313922"/>
                <a:ext cx="971967" cy="2564478"/>
                <a:chOff x="25463881" y="3313922"/>
                <a:chExt cx="971967" cy="2564478"/>
              </a:xfrm>
            </p:grpSpPr>
            <p:pic>
              <p:nvPicPr>
                <p:cNvPr id="169" name="Picture 168"/>
                <p:cNvPicPr>
                  <a:picLocks noChangeAspect="1"/>
                </p:cNvPicPr>
                <p:nvPr/>
              </p:nvPicPr>
              <p:blipFill rotWithShape="1">
                <a:blip r:embed="rId4" cstate="print">
                  <a:extLst>
                    <a:ext uri="{28A0092B-C50C-407E-A947-70E740481C1C}">
                      <a14:useLocalDpi xmlns:a14="http://schemas.microsoft.com/office/drawing/2010/main" val="0"/>
                    </a:ext>
                  </a:extLst>
                </a:blip>
                <a:srcRect l="35494" t="15076" r="46844" b="4106"/>
                <a:stretch/>
              </p:blipFill>
              <p:spPr>
                <a:xfrm>
                  <a:off x="25463881" y="3313922"/>
                  <a:ext cx="966651" cy="2564478"/>
                </a:xfrm>
                <a:prstGeom prst="rect">
                  <a:avLst/>
                </a:prstGeom>
              </p:spPr>
            </p:pic>
            <p:cxnSp>
              <p:nvCxnSpPr>
                <p:cNvPr id="96" name="Straight Connector 95"/>
                <p:cNvCxnSpPr/>
                <p:nvPr/>
              </p:nvCxnSpPr>
              <p:spPr bwMode="auto">
                <a:xfrm>
                  <a:off x="25479363" y="4471258"/>
                  <a:ext cx="956485" cy="367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3" name="TextBox 32"/>
                <p:cNvSpPr txBox="1"/>
                <p:nvPr/>
              </p:nvSpPr>
              <p:spPr>
                <a:xfrm>
                  <a:off x="25757977" y="5288882"/>
                  <a:ext cx="26962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a:t>
                  </a:r>
                </a:p>
              </p:txBody>
            </p:sp>
          </p:grpSp>
          <p:grpSp>
            <p:nvGrpSpPr>
              <p:cNvPr id="101" name="Group 100"/>
              <p:cNvGrpSpPr/>
              <p:nvPr/>
            </p:nvGrpSpPr>
            <p:grpSpPr>
              <a:xfrm>
                <a:off x="24028917" y="3317588"/>
                <a:ext cx="1358371" cy="2564478"/>
                <a:chOff x="24028917" y="3317588"/>
                <a:chExt cx="1358371" cy="2564478"/>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5076" r="75181" b="4106"/>
                <a:stretch/>
              </p:blipFill>
              <p:spPr>
                <a:xfrm>
                  <a:off x="24028917" y="3317588"/>
                  <a:ext cx="1358371" cy="2564478"/>
                </a:xfrm>
                <a:prstGeom prst="rect">
                  <a:avLst/>
                </a:prstGeom>
              </p:spPr>
            </p:pic>
            <p:cxnSp>
              <p:nvCxnSpPr>
                <p:cNvPr id="11" name="Straight Connector 10"/>
                <p:cNvCxnSpPr/>
                <p:nvPr/>
              </p:nvCxnSpPr>
              <p:spPr bwMode="auto">
                <a:xfrm flipV="1">
                  <a:off x="24446653" y="4584698"/>
                  <a:ext cx="925911" cy="295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 name="TextBox 14"/>
                <p:cNvSpPr txBox="1"/>
                <p:nvPr/>
              </p:nvSpPr>
              <p:spPr>
                <a:xfrm>
                  <a:off x="24718987" y="5288509"/>
                  <a:ext cx="313823"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a</a:t>
                  </a:r>
                </a:p>
              </p:txBody>
            </p:sp>
          </p:grpSp>
          <p:grpSp>
            <p:nvGrpSpPr>
              <p:cNvPr id="103" name="Group 102"/>
              <p:cNvGrpSpPr/>
              <p:nvPr/>
            </p:nvGrpSpPr>
            <p:grpSpPr>
              <a:xfrm>
                <a:off x="26506959" y="3313922"/>
                <a:ext cx="1093890" cy="2564478"/>
                <a:chOff x="26506959" y="3313922"/>
                <a:chExt cx="1093890" cy="2564478"/>
              </a:xfrm>
            </p:grpSpPr>
            <p:pic>
              <p:nvPicPr>
                <p:cNvPr id="176" name="Picture 175"/>
                <p:cNvPicPr>
                  <a:picLocks noChangeAspect="1"/>
                </p:cNvPicPr>
                <p:nvPr/>
              </p:nvPicPr>
              <p:blipFill rotWithShape="1">
                <a:blip r:embed="rId4" cstate="print">
                  <a:extLst>
                    <a:ext uri="{28A0092B-C50C-407E-A947-70E740481C1C}">
                      <a14:useLocalDpi xmlns:a14="http://schemas.microsoft.com/office/drawing/2010/main" val="0"/>
                    </a:ext>
                  </a:extLst>
                </a:blip>
                <a:srcRect l="52983" t="15076" r="27128" b="4106"/>
                <a:stretch/>
              </p:blipFill>
              <p:spPr>
                <a:xfrm>
                  <a:off x="26506959" y="3313922"/>
                  <a:ext cx="1088572" cy="2564478"/>
                </a:xfrm>
                <a:prstGeom prst="rect">
                  <a:avLst/>
                </a:prstGeom>
              </p:spPr>
            </p:pic>
            <p:cxnSp>
              <p:nvCxnSpPr>
                <p:cNvPr id="97" name="Straight Connector 96"/>
                <p:cNvCxnSpPr/>
                <p:nvPr/>
              </p:nvCxnSpPr>
              <p:spPr bwMode="auto">
                <a:xfrm>
                  <a:off x="26512277" y="4094727"/>
                  <a:ext cx="108857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9" name="TextBox 48"/>
                <p:cNvSpPr txBox="1"/>
                <p:nvPr/>
              </p:nvSpPr>
              <p:spPr>
                <a:xfrm>
                  <a:off x="26907804" y="5295693"/>
                  <a:ext cx="279244"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b</a:t>
                  </a:r>
                </a:p>
              </p:txBody>
            </p:sp>
          </p:grpSp>
        </p:grpSp>
        <p:sp>
          <p:nvSpPr>
            <p:cNvPr id="99" name="TextBox 98"/>
            <p:cNvSpPr txBox="1"/>
            <p:nvPr/>
          </p:nvSpPr>
          <p:spPr>
            <a:xfrm>
              <a:off x="24360145" y="3232106"/>
              <a:ext cx="1899720" cy="230832"/>
            </a:xfrm>
            <a:prstGeom prst="rect">
              <a:avLst/>
            </a:prstGeom>
            <a:solidFill>
              <a:schemeClr val="bg1"/>
            </a:solidFill>
          </p:spPr>
          <p:txBody>
            <a:bodyPr wrap="square" rtlCol="0">
              <a:spAutoFit/>
            </a:bodyPr>
            <a:lstStyle/>
            <a:p>
              <a:r>
                <a:rPr lang="en-US" sz="900" b="1" dirty="0">
                  <a:latin typeface="Arial"/>
                  <a:cs typeface="Arial"/>
                </a:rPr>
                <a:t>A) Herring Gull</a:t>
              </a:r>
            </a:p>
          </p:txBody>
        </p:sp>
        <p:sp>
          <p:nvSpPr>
            <p:cNvPr id="118" name="TextBox 117"/>
            <p:cNvSpPr txBox="1"/>
            <p:nvPr/>
          </p:nvSpPr>
          <p:spPr>
            <a:xfrm>
              <a:off x="28150083" y="3398217"/>
              <a:ext cx="1100766" cy="369332"/>
            </a:xfrm>
            <a:prstGeom prst="rect">
              <a:avLst/>
            </a:prstGeom>
            <a:noFill/>
          </p:spPr>
          <p:txBody>
            <a:bodyPr wrap="square" rtlCol="0">
              <a:spAutoFit/>
            </a:bodyPr>
            <a:lstStyle/>
            <a:p>
              <a:r>
                <a:rPr lang="en-US" sz="900" b="1" dirty="0">
                  <a:latin typeface="Arial"/>
                  <a:cs typeface="Arial"/>
                </a:rPr>
                <a:t> ANOVA</a:t>
              </a:r>
            </a:p>
            <a:p>
              <a:r>
                <a:rPr lang="en-US" sz="900" b="1" dirty="0">
                  <a:latin typeface="Arial"/>
                  <a:cs typeface="Arial"/>
                </a:rPr>
                <a:t>   Site: p&lt;0.0001</a:t>
              </a:r>
            </a:p>
          </p:txBody>
        </p:sp>
        <p:sp>
          <p:nvSpPr>
            <p:cNvPr id="52" name="TextBox 51"/>
            <p:cNvSpPr txBox="1"/>
            <p:nvPr/>
          </p:nvSpPr>
          <p:spPr>
            <a:xfrm>
              <a:off x="24389608" y="5743107"/>
              <a:ext cx="5235729" cy="215444"/>
            </a:xfrm>
            <a:prstGeom prst="rect">
              <a:avLst/>
            </a:prstGeom>
            <a:solidFill>
              <a:schemeClr val="bg1"/>
            </a:solidFill>
          </p:spPr>
          <p:txBody>
            <a:bodyPr wrap="none" rtlCol="0">
              <a:spAutoFit/>
            </a:bodyPr>
            <a:lstStyle/>
            <a:p>
              <a:r>
                <a:rPr lang="en-US" sz="800" dirty="0">
                  <a:latin typeface="Arial" panose="020B0604020202020204" pitchFamily="34" charset="0"/>
                  <a:cs typeface="Arial" panose="020B0604020202020204" pitchFamily="34" charset="0"/>
                </a:rPr>
                <a:t>   Pipe Is. Twins           SB Little Charity Is.                 SB CDF                             Monroe                  Bellow Is.</a:t>
              </a:r>
            </a:p>
          </p:txBody>
        </p:sp>
      </p:grpSp>
      <p:grpSp>
        <p:nvGrpSpPr>
          <p:cNvPr id="200" name="Group 199"/>
          <p:cNvGrpSpPr/>
          <p:nvPr/>
        </p:nvGrpSpPr>
        <p:grpSpPr>
          <a:xfrm>
            <a:off x="27850811" y="7461614"/>
            <a:ext cx="2565076" cy="2232479"/>
            <a:chOff x="27850811" y="7461614"/>
            <a:chExt cx="2565076" cy="2232479"/>
          </a:xfrm>
        </p:grpSpPr>
        <p:grpSp>
          <p:nvGrpSpPr>
            <p:cNvPr id="194" name="Group 193"/>
            <p:cNvGrpSpPr/>
            <p:nvPr/>
          </p:nvGrpSpPr>
          <p:grpSpPr>
            <a:xfrm>
              <a:off x="27850811" y="7461614"/>
              <a:ext cx="2565076" cy="2232479"/>
              <a:chOff x="27850811" y="7461614"/>
              <a:chExt cx="2565076" cy="2232479"/>
            </a:xfrm>
          </p:grpSpPr>
          <p:grpSp>
            <p:nvGrpSpPr>
              <p:cNvPr id="72" name="Group 71"/>
              <p:cNvGrpSpPr/>
              <p:nvPr/>
            </p:nvGrpSpPr>
            <p:grpSpPr>
              <a:xfrm>
                <a:off x="27850811" y="7461614"/>
                <a:ext cx="2565076" cy="2232479"/>
                <a:chOff x="27843825" y="7579679"/>
                <a:chExt cx="2565076" cy="2232479"/>
              </a:xfrm>
            </p:grpSpPr>
            <p:grpSp>
              <p:nvGrpSpPr>
                <p:cNvPr id="71" name="Group 70"/>
                <p:cNvGrpSpPr/>
                <p:nvPr/>
              </p:nvGrpSpPr>
              <p:grpSpPr>
                <a:xfrm>
                  <a:off x="27843825" y="7579679"/>
                  <a:ext cx="2565076" cy="2232479"/>
                  <a:chOff x="27843825" y="7579679"/>
                  <a:chExt cx="2565076" cy="2232479"/>
                </a:xfrm>
              </p:grpSpPr>
              <p:grpSp>
                <p:nvGrpSpPr>
                  <p:cNvPr id="67" name="Group 66"/>
                  <p:cNvGrpSpPr/>
                  <p:nvPr/>
                </p:nvGrpSpPr>
                <p:grpSpPr>
                  <a:xfrm>
                    <a:off x="27843825" y="7579679"/>
                    <a:ext cx="2565076" cy="2232479"/>
                    <a:chOff x="27843825" y="7579679"/>
                    <a:chExt cx="2565076" cy="2232479"/>
                  </a:xfrm>
                </p:grpSpPr>
                <p:grpSp>
                  <p:nvGrpSpPr>
                    <p:cNvPr id="64" name="Group 63"/>
                    <p:cNvGrpSpPr/>
                    <p:nvPr/>
                  </p:nvGrpSpPr>
                  <p:grpSpPr>
                    <a:xfrm>
                      <a:off x="27843825" y="7579679"/>
                      <a:ext cx="2565076" cy="2232479"/>
                      <a:chOff x="27843825" y="7579679"/>
                      <a:chExt cx="2565076" cy="2232479"/>
                    </a:xfrm>
                  </p:grpSpPr>
                  <p:grpSp>
                    <p:nvGrpSpPr>
                      <p:cNvPr id="62" name="Group 61"/>
                      <p:cNvGrpSpPr/>
                      <p:nvPr/>
                    </p:nvGrpSpPr>
                    <p:grpSpPr>
                      <a:xfrm>
                        <a:off x="27843825" y="7579679"/>
                        <a:ext cx="2565076" cy="2134380"/>
                        <a:chOff x="27843825" y="7579679"/>
                        <a:chExt cx="2565076" cy="2134380"/>
                      </a:xfrm>
                    </p:grpSpPr>
                    <p:grpSp>
                      <p:nvGrpSpPr>
                        <p:cNvPr id="44" name="Group 43"/>
                        <p:cNvGrpSpPr/>
                        <p:nvPr/>
                      </p:nvGrpSpPr>
                      <p:grpSpPr>
                        <a:xfrm>
                          <a:off x="27843825" y="7579679"/>
                          <a:ext cx="2341405" cy="2047276"/>
                          <a:chOff x="27843825" y="7579679"/>
                          <a:chExt cx="2341405" cy="2047276"/>
                        </a:xfrm>
                      </p:grpSpPr>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11209" r="19172" b="6218"/>
                          <a:stretch/>
                        </p:blipFill>
                        <p:spPr>
                          <a:xfrm>
                            <a:off x="27843825" y="7579679"/>
                            <a:ext cx="2341405" cy="2044962"/>
                          </a:xfrm>
                          <a:prstGeom prst="rect">
                            <a:avLst/>
                          </a:prstGeom>
                        </p:spPr>
                      </p:pic>
                      <p:sp>
                        <p:nvSpPr>
                          <p:cNvPr id="40" name="Rectangle 39"/>
                          <p:cNvSpPr/>
                          <p:nvPr/>
                        </p:nvSpPr>
                        <p:spPr bwMode="auto">
                          <a:xfrm>
                            <a:off x="28156811" y="9581236"/>
                            <a:ext cx="1990781"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sp>
                      <p:nvSpPr>
                        <p:cNvPr id="31" name="TextBox 30"/>
                        <p:cNvSpPr txBox="1"/>
                        <p:nvPr/>
                      </p:nvSpPr>
                      <p:spPr>
                        <a:xfrm>
                          <a:off x="28100256" y="9514004"/>
                          <a:ext cx="2308645" cy="200055"/>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Pipe Is.    SB Little    SB CDF    Monroe    Bellow Is.  </a:t>
                          </a:r>
                        </a:p>
                      </p:txBody>
                    </p:sp>
                  </p:grpSp>
                  <p:sp>
                    <p:nvSpPr>
                      <p:cNvPr id="63" name="TextBox 62"/>
                      <p:cNvSpPr txBox="1"/>
                      <p:nvPr/>
                    </p:nvSpPr>
                    <p:spPr>
                      <a:xfrm>
                        <a:off x="28124408" y="9612103"/>
                        <a:ext cx="950901" cy="200055"/>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Twins     Charity Is.</a:t>
                        </a:r>
                      </a:p>
                    </p:txBody>
                  </p:sp>
                </p:grpSp>
                <p:sp>
                  <p:nvSpPr>
                    <p:cNvPr id="65" name="Rectangle 64"/>
                    <p:cNvSpPr/>
                    <p:nvPr/>
                  </p:nvSpPr>
                  <p:spPr bwMode="auto">
                    <a:xfrm>
                      <a:off x="28135220" y="7586238"/>
                      <a:ext cx="2044694" cy="1008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sp>
                <p:nvSpPr>
                  <p:cNvPr id="70" name="Rectangle 69"/>
                  <p:cNvSpPr/>
                  <p:nvPr/>
                </p:nvSpPr>
                <p:spPr bwMode="auto">
                  <a:xfrm>
                    <a:off x="30026590" y="8710253"/>
                    <a:ext cx="139541" cy="9069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sp>
              <p:nvSpPr>
                <p:cNvPr id="69" name="TextBox 68"/>
                <p:cNvSpPr txBox="1"/>
                <p:nvPr/>
              </p:nvSpPr>
              <p:spPr>
                <a:xfrm>
                  <a:off x="29932207" y="8676025"/>
                  <a:ext cx="379866" cy="184666"/>
                </a:xfrm>
                <a:prstGeom prst="rect">
                  <a:avLst/>
                </a:prstGeom>
                <a:noFill/>
              </p:spPr>
              <p:txBody>
                <a:bodyPr wrap="square" rtlCol="0">
                  <a:spAutoFit/>
                </a:bodyPr>
                <a:lstStyle/>
                <a:p>
                  <a:r>
                    <a:rPr lang="en-US" sz="600"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138</a:t>
                  </a:r>
                </a:p>
              </p:txBody>
            </p:sp>
          </p:grpSp>
          <p:sp>
            <p:nvSpPr>
              <p:cNvPr id="131" name="TextBox 130"/>
              <p:cNvSpPr txBox="1"/>
              <p:nvPr/>
            </p:nvSpPr>
            <p:spPr>
              <a:xfrm>
                <a:off x="28147841" y="9264776"/>
                <a:ext cx="24878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A</a:t>
                </a:r>
              </a:p>
            </p:txBody>
          </p:sp>
          <p:sp>
            <p:nvSpPr>
              <p:cNvPr id="190" name="TextBox 189"/>
              <p:cNvSpPr txBox="1"/>
              <p:nvPr/>
            </p:nvSpPr>
            <p:spPr>
              <a:xfrm>
                <a:off x="28537570" y="9261502"/>
                <a:ext cx="31290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AB</a:t>
                </a:r>
              </a:p>
            </p:txBody>
          </p:sp>
          <p:sp>
            <p:nvSpPr>
              <p:cNvPr id="191" name="TextBox 190"/>
              <p:cNvSpPr txBox="1"/>
              <p:nvPr/>
            </p:nvSpPr>
            <p:spPr>
              <a:xfrm>
                <a:off x="28955380" y="9256133"/>
                <a:ext cx="31290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AB</a:t>
                </a:r>
              </a:p>
            </p:txBody>
          </p:sp>
          <p:sp>
            <p:nvSpPr>
              <p:cNvPr id="192" name="TextBox 191"/>
              <p:cNvSpPr txBox="1"/>
              <p:nvPr/>
            </p:nvSpPr>
            <p:spPr>
              <a:xfrm>
                <a:off x="29796906" y="9256132"/>
                <a:ext cx="31290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BC</a:t>
                </a:r>
              </a:p>
            </p:txBody>
          </p:sp>
          <p:sp>
            <p:nvSpPr>
              <p:cNvPr id="193" name="TextBox 192"/>
              <p:cNvSpPr txBox="1"/>
              <p:nvPr/>
            </p:nvSpPr>
            <p:spPr>
              <a:xfrm>
                <a:off x="29409369" y="9256132"/>
                <a:ext cx="24878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C</a:t>
                </a:r>
              </a:p>
            </p:txBody>
          </p:sp>
        </p:grpSp>
        <p:sp>
          <p:nvSpPr>
            <p:cNvPr id="195" name="TextBox 194"/>
            <p:cNvSpPr txBox="1"/>
            <p:nvPr/>
          </p:nvSpPr>
          <p:spPr>
            <a:xfrm>
              <a:off x="28285303" y="9261501"/>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a:t>
              </a:r>
            </a:p>
          </p:txBody>
        </p:sp>
        <p:sp>
          <p:nvSpPr>
            <p:cNvPr id="196" name="TextBox 195"/>
            <p:cNvSpPr txBox="1"/>
            <p:nvPr/>
          </p:nvSpPr>
          <p:spPr>
            <a:xfrm>
              <a:off x="29126172" y="9255093"/>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a:t>
              </a:r>
            </a:p>
          </p:txBody>
        </p:sp>
        <p:sp>
          <p:nvSpPr>
            <p:cNvPr id="197" name="TextBox 196"/>
            <p:cNvSpPr txBox="1"/>
            <p:nvPr/>
          </p:nvSpPr>
          <p:spPr>
            <a:xfrm>
              <a:off x="28705778" y="9263453"/>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a:t>
              </a:r>
            </a:p>
          </p:txBody>
        </p:sp>
        <p:sp>
          <p:nvSpPr>
            <p:cNvPr id="198" name="TextBox 197"/>
            <p:cNvSpPr txBox="1"/>
            <p:nvPr/>
          </p:nvSpPr>
          <p:spPr>
            <a:xfrm>
              <a:off x="29967188" y="9260108"/>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B</a:t>
              </a:r>
            </a:p>
          </p:txBody>
        </p:sp>
        <p:sp>
          <p:nvSpPr>
            <p:cNvPr id="199" name="TextBox 198"/>
            <p:cNvSpPr txBox="1"/>
            <p:nvPr/>
          </p:nvSpPr>
          <p:spPr>
            <a:xfrm>
              <a:off x="29546477" y="9256184"/>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B</a:t>
              </a:r>
            </a:p>
          </p:txBody>
        </p:sp>
      </p:gr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l="29445" t="7647" r="18952"/>
          <a:stretch/>
        </p:blipFill>
        <p:spPr>
          <a:xfrm>
            <a:off x="21139363" y="4597711"/>
            <a:ext cx="887595" cy="1199296"/>
          </a:xfrm>
          <a:prstGeom prst="rect">
            <a:avLst/>
          </a:prstGeom>
        </p:spPr>
      </p:pic>
      <p:grpSp>
        <p:nvGrpSpPr>
          <p:cNvPr id="78" name="Group 77"/>
          <p:cNvGrpSpPr/>
          <p:nvPr/>
        </p:nvGrpSpPr>
        <p:grpSpPr>
          <a:xfrm>
            <a:off x="18929145" y="3195052"/>
            <a:ext cx="2760367" cy="1409102"/>
            <a:chOff x="14929016" y="3929706"/>
            <a:chExt cx="2747828" cy="1340173"/>
          </a:xfrm>
        </p:grpSpPr>
        <p:pic>
          <p:nvPicPr>
            <p:cNvPr id="80" name="Picture 79"/>
            <p:cNvPicPr>
              <a:picLocks noChangeAspect="1"/>
            </p:cNvPicPr>
            <p:nvPr/>
          </p:nvPicPr>
          <p:blipFill rotWithShape="1">
            <a:blip r:embed="rId7" cstate="print">
              <a:extLst>
                <a:ext uri="{28A0092B-C50C-407E-A947-70E740481C1C}">
                  <a14:useLocalDpi xmlns:a14="http://schemas.microsoft.com/office/drawing/2010/main" val="0"/>
                </a:ext>
              </a:extLst>
            </a:blip>
            <a:srcRect l="1417" t="11281" r="749" b="18918"/>
            <a:stretch/>
          </p:blipFill>
          <p:spPr>
            <a:xfrm>
              <a:off x="16376653" y="3929706"/>
              <a:ext cx="1300191" cy="1340173"/>
            </a:xfrm>
            <a:prstGeom prst="rect">
              <a:avLst/>
            </a:prstGeom>
          </p:spPr>
        </p:pic>
        <p:pic>
          <p:nvPicPr>
            <p:cNvPr id="82" name="Picture 81"/>
            <p:cNvPicPr>
              <a:picLocks noChangeAspect="1"/>
            </p:cNvPicPr>
            <p:nvPr/>
          </p:nvPicPr>
          <p:blipFill rotWithShape="1">
            <a:blip r:embed="rId8" cstate="print">
              <a:extLst>
                <a:ext uri="{28A0092B-C50C-407E-A947-70E740481C1C}">
                  <a14:useLocalDpi xmlns:a14="http://schemas.microsoft.com/office/drawing/2010/main" val="0"/>
                </a:ext>
              </a:extLst>
            </a:blip>
            <a:srcRect l="23329" t="6892" r="20474" b="27331"/>
            <a:stretch/>
          </p:blipFill>
          <p:spPr>
            <a:xfrm>
              <a:off x="14929016" y="3929708"/>
              <a:ext cx="1493902" cy="1338983"/>
            </a:xfrm>
            <a:prstGeom prst="rect">
              <a:avLst/>
            </a:prstGeom>
          </p:spPr>
        </p:pic>
      </p:grpSp>
      <p:grpSp>
        <p:nvGrpSpPr>
          <p:cNvPr id="23" name="Group 22"/>
          <p:cNvGrpSpPr/>
          <p:nvPr/>
        </p:nvGrpSpPr>
        <p:grpSpPr>
          <a:xfrm>
            <a:off x="6606" y="0"/>
            <a:ext cx="32918400" cy="19480305"/>
            <a:chOff x="-40540" y="-135904"/>
            <a:chExt cx="32918400" cy="19320410"/>
          </a:xfrm>
        </p:grpSpPr>
        <p:sp>
          <p:nvSpPr>
            <p:cNvPr id="24" name="Rectangle 23"/>
            <p:cNvSpPr/>
            <p:nvPr/>
          </p:nvSpPr>
          <p:spPr bwMode="auto">
            <a:xfrm>
              <a:off x="620292" y="3266668"/>
              <a:ext cx="8099809" cy="15906452"/>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a:solidFill>
                  <a:srgbClr val="000000"/>
                </a:solidFill>
              </a:endParaRPr>
            </a:p>
          </p:txBody>
        </p:sp>
        <p:sp>
          <p:nvSpPr>
            <p:cNvPr id="25" name="Rectangle 24"/>
            <p:cNvSpPr/>
            <p:nvPr/>
          </p:nvSpPr>
          <p:spPr bwMode="auto">
            <a:xfrm>
              <a:off x="9232466" y="10929911"/>
              <a:ext cx="15240218" cy="8254595"/>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a:solidFill>
                  <a:srgbClr val="000000"/>
                </a:solidFill>
              </a:endParaRPr>
            </a:p>
          </p:txBody>
        </p:sp>
        <p:pic>
          <p:nvPicPr>
            <p:cNvPr id="27" name="Picture 26" descr="headline border.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540" y="-135904"/>
              <a:ext cx="32918400" cy="2966720"/>
            </a:xfrm>
            <a:prstGeom prst="rect">
              <a:avLst/>
            </a:prstGeom>
            <a:ln>
              <a:noFill/>
            </a:ln>
          </p:spPr>
        </p:pic>
        <p:sp>
          <p:nvSpPr>
            <p:cNvPr id="29" name="Rectangle 28"/>
            <p:cNvSpPr/>
            <p:nvPr/>
          </p:nvSpPr>
          <p:spPr bwMode="auto">
            <a:xfrm>
              <a:off x="24969644" y="10929911"/>
              <a:ext cx="7389845" cy="8254595"/>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dirty="0">
                <a:solidFill>
                  <a:srgbClr val="000000"/>
                </a:solidFill>
              </a:endParaRPr>
            </a:p>
          </p:txBody>
        </p:sp>
      </p:grpSp>
      <p:sp>
        <p:nvSpPr>
          <p:cNvPr id="4" name="TextBox 3"/>
          <p:cNvSpPr txBox="1"/>
          <p:nvPr/>
        </p:nvSpPr>
        <p:spPr>
          <a:xfrm>
            <a:off x="653158" y="333602"/>
            <a:ext cx="28121025" cy="2287573"/>
          </a:xfrm>
          <a:prstGeom prst="rect">
            <a:avLst/>
          </a:prstGeom>
          <a:noFill/>
        </p:spPr>
        <p:txBody>
          <a:bodyPr wrap="square" lIns="61127" tIns="30562" rIns="61127" bIns="30562" rtlCol="0" anchor="ctr" anchorCtr="0">
            <a:noAutofit/>
          </a:bodyPr>
          <a:lstStyle/>
          <a:p>
            <a:pPr defTabSz="2176650"/>
            <a:r>
              <a:rPr lang="en-US" sz="5000" b="1" dirty="0">
                <a:solidFill>
                  <a:schemeClr val="bg1"/>
                </a:solidFill>
                <a:effectLst>
                  <a:outerShdw blurRad="38100" dist="38100" dir="2700000" algn="tl">
                    <a:srgbClr val="000000">
                      <a:alpha val="43137"/>
                    </a:srgbClr>
                  </a:outerShdw>
                </a:effectLst>
                <a:latin typeface="Arial" pitchFamily="34" charset="0"/>
                <a:cs typeface="Arial" pitchFamily="34" charset="0"/>
              </a:rPr>
              <a:t>Great Lakes Colonial </a:t>
            </a:r>
            <a:r>
              <a:rPr lang="en-US" sz="5000" b="1" dirty="0" err="1">
                <a:solidFill>
                  <a:schemeClr val="bg1"/>
                </a:solidFill>
                <a:effectLst>
                  <a:outerShdw blurRad="38100" dist="38100" dir="2700000" algn="tl">
                    <a:srgbClr val="000000">
                      <a:alpha val="43137"/>
                    </a:srgbClr>
                  </a:outerShdw>
                </a:effectLst>
                <a:latin typeface="Arial" pitchFamily="34" charset="0"/>
                <a:cs typeface="Arial" pitchFamily="34" charset="0"/>
              </a:rPr>
              <a:t>Waterbirds</a:t>
            </a:r>
            <a:r>
              <a:rPr lang="en-US" sz="5000" b="1" dirty="0">
                <a:solidFill>
                  <a:schemeClr val="bg1"/>
                </a:solidFill>
                <a:effectLst>
                  <a:outerShdw blurRad="38100" dist="38100" dir="2700000" algn="tl">
                    <a:srgbClr val="000000">
                      <a:alpha val="43137"/>
                    </a:srgbClr>
                  </a:outerShdw>
                </a:effectLst>
                <a:latin typeface="Arial" pitchFamily="34" charset="0"/>
                <a:cs typeface="Arial" pitchFamily="34" charset="0"/>
              </a:rPr>
              <a:t> as Sentinels for Continuing Reproductive and Health Impairments at Contaminated Sites in Michigan during 2010-18</a:t>
            </a:r>
            <a:endParaRPr lang="en-US" sz="5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defTabSz="2176650"/>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K. A. </a:t>
            </a:r>
            <a:r>
              <a:rPr lang="en-US" sz="3200" dirty="0" err="1">
                <a:solidFill>
                  <a:schemeClr val="bg1"/>
                </a:solidFill>
                <a:effectLst>
                  <a:outerShdw blurRad="38100" dist="38100" dir="2700000" algn="tl">
                    <a:srgbClr val="000000">
                      <a:alpha val="43137"/>
                    </a:srgbClr>
                  </a:outerShdw>
                </a:effectLst>
                <a:latin typeface="Arial" pitchFamily="34" charset="0"/>
                <a:cs typeface="Arial" pitchFamily="34" charset="0"/>
              </a:rPr>
              <a:t>Grasman</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 M. </a:t>
            </a:r>
            <a:r>
              <a:rPr lang="en-US" sz="3200" dirty="0" err="1">
                <a:solidFill>
                  <a:schemeClr val="bg1"/>
                </a:solidFill>
                <a:effectLst>
                  <a:outerShdw blurRad="38100" dist="38100" dir="2700000" algn="tl">
                    <a:srgbClr val="000000">
                      <a:alpha val="43137"/>
                    </a:srgbClr>
                  </a:outerShdw>
                </a:effectLst>
                <a:latin typeface="Arial" pitchFamily="34" charset="0"/>
                <a:cs typeface="Arial" pitchFamily="34" charset="0"/>
              </a:rPr>
              <a:t>Bleitz</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 L. Dykstra, G. Gardner, Department of Biology, Calvin College, Grand Rapids, MI</a:t>
            </a:r>
          </a:p>
          <a:p>
            <a:pPr defTabSz="2176650"/>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M. </a:t>
            </a:r>
            <a:r>
              <a:rPr lang="en-US" sz="3200" dirty="0" err="1">
                <a:solidFill>
                  <a:schemeClr val="bg1"/>
                </a:solidFill>
                <a:effectLst>
                  <a:outerShdw blurRad="38100" dist="38100" dir="2700000" algn="tl">
                    <a:srgbClr val="000000">
                      <a:alpha val="43137"/>
                    </a:srgbClr>
                  </a:outerShdw>
                </a:effectLst>
                <a:latin typeface="Arial" pitchFamily="34" charset="0"/>
                <a:cs typeface="Arial" pitchFamily="34" charset="0"/>
              </a:rPr>
              <a:t>Annis</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 J. Moore, L. Williams, U.S. Fish and Wildlife Service, Region 3, East Lansing, MI </a:t>
            </a: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defTabSz="2176650"/>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965905" y="3153724"/>
            <a:ext cx="5934433"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Introduction</a:t>
            </a:r>
          </a:p>
        </p:txBody>
      </p:sp>
      <p:sp>
        <p:nvSpPr>
          <p:cNvPr id="8" name="TextBox 7"/>
          <p:cNvSpPr txBox="1"/>
          <p:nvPr/>
        </p:nvSpPr>
        <p:spPr>
          <a:xfrm>
            <a:off x="14008449" y="10776626"/>
            <a:ext cx="5934434"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Results and Discussion</a:t>
            </a:r>
          </a:p>
        </p:txBody>
      </p:sp>
      <p:sp>
        <p:nvSpPr>
          <p:cNvPr id="12" name="Rectangle 11"/>
          <p:cNvSpPr/>
          <p:nvPr/>
        </p:nvSpPr>
        <p:spPr>
          <a:xfrm>
            <a:off x="631713" y="3879283"/>
            <a:ext cx="8151200" cy="215444"/>
          </a:xfrm>
          <a:prstGeom prst="rect">
            <a:avLst/>
          </a:prstGeom>
        </p:spPr>
        <p:txBody>
          <a:bodyPr wrap="square" lIns="183378" tIns="0" rIns="107296" bIns="0">
            <a:spAutoFit/>
          </a:bodyPr>
          <a:lstStyle/>
          <a:p>
            <a:endParaRPr lang="en-US" sz="1400" dirty="0"/>
          </a:p>
        </p:txBody>
      </p:sp>
      <p:sp>
        <p:nvSpPr>
          <p:cNvPr id="16" name="Text Box 23"/>
          <p:cNvSpPr txBox="1">
            <a:spLocks noChangeArrowheads="1"/>
          </p:cNvSpPr>
          <p:nvPr/>
        </p:nvSpPr>
        <p:spPr bwMode="auto">
          <a:xfrm>
            <a:off x="9263685" y="11467169"/>
            <a:ext cx="7650585" cy="7755969"/>
          </a:xfrm>
          <a:prstGeom prst="rect">
            <a:avLst/>
          </a:prstGeom>
          <a:noFill/>
          <a:ln w="9525">
            <a:noFill/>
            <a:miter lim="800000"/>
            <a:headEnd/>
            <a:tailEnd/>
          </a:ln>
        </p:spPr>
        <p:txBody>
          <a:bodyPr wrap="square" lIns="305258" tIns="0" rIns="107296" bIns="0">
            <a:spAutoFit/>
          </a:bodyPr>
          <a:lstStyle/>
          <a:p>
            <a:r>
              <a:rPr lang="en-US" sz="1400" b="1" dirty="0"/>
              <a:t>Embryonic </a:t>
            </a:r>
            <a:r>
              <a:rPr lang="en-US" sz="1400" b="1" dirty="0" err="1"/>
              <a:t>Nonviability</a:t>
            </a:r>
            <a:r>
              <a:rPr lang="en-US" sz="1400" b="1" dirty="0"/>
              <a:t> and Deformities </a:t>
            </a:r>
          </a:p>
          <a:p>
            <a:r>
              <a:rPr lang="en-US" sz="1400" dirty="0"/>
              <a:t>Embryonic </a:t>
            </a:r>
            <a:r>
              <a:rPr lang="en-US" sz="1400" dirty="0" err="1"/>
              <a:t>nonviability</a:t>
            </a:r>
            <a:r>
              <a:rPr lang="en-US" sz="1400" dirty="0"/>
              <a:t> rates in late incubation herring gull eggs were elevated on both islands in the Saginaw Bay AOC (6.6-6.7%), in the River Raisin AOC (8.1%), and in Grand Traverse Bay (10.4%) compared to the Pipe Is. Twins reference site (3.1%; Fig. 2). Infertility was the primary cause of </a:t>
            </a:r>
            <a:r>
              <a:rPr lang="en-US" sz="1400" dirty="0" err="1"/>
              <a:t>nonviability</a:t>
            </a:r>
            <a:r>
              <a:rPr lang="en-US" sz="1400" dirty="0"/>
              <a:t> at the reference sites; elevated rates of infertility and embryonic death (failed development) contributed to higher rates of total </a:t>
            </a:r>
            <a:r>
              <a:rPr lang="en-US" sz="1400" dirty="0" err="1"/>
              <a:t>nonviability</a:t>
            </a:r>
            <a:r>
              <a:rPr lang="en-US" sz="1400" dirty="0"/>
              <a:t> at both AOCs and Grand Traverse Bay.</a:t>
            </a:r>
            <a:br>
              <a:rPr lang="en-US" sz="1400" dirty="0"/>
            </a:br>
            <a:endParaRPr lang="en-US" sz="1400" dirty="0"/>
          </a:p>
          <a:p>
            <a:r>
              <a:rPr lang="en-US" sz="1400" dirty="0" err="1"/>
              <a:t>Nonviability</a:t>
            </a:r>
            <a:r>
              <a:rPr lang="en-US" sz="1400" dirty="0"/>
              <a:t> data were analyzed by calculating relative risk (RR) ratios based on the incidence rates of infertility and embryonic death </a:t>
            </a:r>
            <a:r>
              <a:rPr lang="en-US" sz="1400" dirty="0" smtClean="0"/>
              <a:t>at contaminated sites </a:t>
            </a:r>
            <a:r>
              <a:rPr lang="en-US" sz="1400" dirty="0"/>
              <a:t>relative to the reference site. RR ratios of 1 indicate no difference in incidence rates between groups. There was strong statistical evidence that the RR ratios for infertility (p values from &lt;0.037 to &lt;0.0019) and failed development (p values from &lt;0.022 to &lt;0.0017) were elevated 2-3.4 and 2.75-4 fold, respectively, at the </a:t>
            </a:r>
            <a:r>
              <a:rPr lang="en-US" sz="1400" dirty="0" smtClean="0"/>
              <a:t>AOCs and Grand Traverse Bay</a:t>
            </a:r>
            <a:r>
              <a:rPr lang="en-US" sz="1400" dirty="0" smtClean="0"/>
              <a:t> </a:t>
            </a:r>
            <a:r>
              <a:rPr lang="en-US" sz="1400" dirty="0"/>
              <a:t>compared to the reference sites. The RR ratios for overall </a:t>
            </a:r>
            <a:r>
              <a:rPr lang="en-US" sz="1400" dirty="0" err="1"/>
              <a:t>nonviability</a:t>
            </a:r>
            <a:r>
              <a:rPr lang="en-US" sz="1400" dirty="0"/>
              <a:t> (p values from &lt;0.0084 to &lt;0.0002) were also elevated 2-3.5 </a:t>
            </a:r>
            <a:r>
              <a:rPr lang="en-US" sz="1400" dirty="0" smtClean="0"/>
              <a:t>fold at the AOCs and Grand Traverse Bay </a:t>
            </a:r>
            <a:r>
              <a:rPr lang="en-US" sz="1400" dirty="0"/>
              <a:t>(Table 1). These conclusions held for individual islands, grouping islands within the Saginaw Bay AOC, and grouping both AOCs and Grand Traverse Bay together</a:t>
            </a:r>
            <a:r>
              <a:rPr lang="en-US" sz="1400" dirty="0" smtClean="0"/>
              <a:t>.</a:t>
            </a:r>
          </a:p>
          <a:p>
            <a:endParaRPr lang="en-US" sz="1400" dirty="0"/>
          </a:p>
          <a:p>
            <a:r>
              <a:rPr lang="en-US" sz="1400" dirty="0"/>
              <a:t>During the course of this study a number of embryos and chicks have been observed with deformities such as crossed bills (Fig. 3) and </a:t>
            </a:r>
            <a:r>
              <a:rPr lang="en-US" sz="1400" dirty="0" err="1"/>
              <a:t>gastroschisis</a:t>
            </a:r>
            <a:r>
              <a:rPr lang="en-US" sz="1400" dirty="0"/>
              <a:t>, but only at AOC colonies.  Embryonic </a:t>
            </a:r>
            <a:r>
              <a:rPr lang="en-US" sz="1400" dirty="0" err="1"/>
              <a:t>nonviability</a:t>
            </a:r>
            <a:r>
              <a:rPr lang="en-US" sz="1400" dirty="0"/>
              <a:t> and deformities such as crossed bills and </a:t>
            </a:r>
            <a:r>
              <a:rPr lang="en-US" sz="1400" dirty="0" err="1"/>
              <a:t>gastroschisis</a:t>
            </a:r>
            <a:r>
              <a:rPr lang="en-US" sz="1400" dirty="0"/>
              <a:t> are characteristic of GLEMEDS and are associated with exposure to PCBs and dioxins (Gilbertson et al. 1991, </a:t>
            </a:r>
            <a:r>
              <a:rPr lang="en-US" sz="1400" dirty="0" err="1"/>
              <a:t>Grasman</a:t>
            </a:r>
            <a:r>
              <a:rPr lang="en-US" sz="1400" dirty="0"/>
              <a:t> et al., 1998).</a:t>
            </a:r>
          </a:p>
          <a:p>
            <a:endParaRPr lang="en-US" sz="1400" b="1" dirty="0">
              <a:solidFill>
                <a:srgbClr val="000000"/>
              </a:solidFill>
            </a:endParaRPr>
          </a:p>
          <a:p>
            <a:r>
              <a:rPr lang="en-US" sz="1400" b="1" dirty="0">
                <a:solidFill>
                  <a:srgbClr val="000000"/>
                </a:solidFill>
              </a:rPr>
              <a:t>Reproductive Success</a:t>
            </a:r>
          </a:p>
          <a:p>
            <a:r>
              <a:rPr lang="en-US" sz="1400" dirty="0"/>
              <a:t>While productivity was consistently stable at reference colonies, herring gulls in the River Raisin AOC and Caspian terns in the Saginaw Bay AOC had the lowest mean productivity and experienced complete (or nearly complete) colony-level reproductive failure in several years (Fig. 4). Mean productivity of 3 week herring gulls differed significantly among sites (ANOVA p&lt;0.0001; Fig. 4A), with the highest mean productivity at the Saginaw Bay CDF and the lowest mean productivity (1.1 chicks/nest) at the River Raisin AOC. All overall site means were above the level necessary to maintain a stable population (0.8 chicks/nest, </a:t>
            </a:r>
            <a:r>
              <a:rPr lang="en-US" sz="1400" dirty="0" err="1"/>
              <a:t>Kadlec</a:t>
            </a:r>
            <a:r>
              <a:rPr lang="en-US" sz="1400" dirty="0"/>
              <a:t> and Drury 1968). However, productivity at Monroe was below 0.8 chicks/nest in four of nine years, including complete reproductive failure in one year. Mean productivity of 3 week Caspian tern chicks was 37% lower in Saginaw Bay compared to reference sites (ANOVA p&lt;0.0075; Fig. 4B). When the four contaminated sites were ordered by PCB concentrations, there was strong statistical evidence for decreasing productivity with increasing PCBs (</a:t>
            </a:r>
            <a:r>
              <a:rPr lang="en-US" sz="1400" dirty="0" err="1"/>
              <a:t>Jonckheere</a:t>
            </a:r>
            <a:r>
              <a:rPr lang="en-US" sz="1400" dirty="0"/>
              <a:t> P&lt;0.040). Overall these data indicate a continuing and consistent reproductive impairment in Caspian terns, a state-threatened species, in the Saginaw Bay AOC.</a:t>
            </a:r>
            <a:endParaRPr lang="en-US" sz="1400" dirty="0">
              <a:solidFill>
                <a:srgbClr val="000000"/>
              </a:solidFill>
            </a:endParaRPr>
          </a:p>
        </p:txBody>
      </p:sp>
      <p:sp>
        <p:nvSpPr>
          <p:cNvPr id="17" name="Text Box 10"/>
          <p:cNvSpPr txBox="1">
            <a:spLocks noChangeArrowheads="1"/>
          </p:cNvSpPr>
          <p:nvPr/>
        </p:nvSpPr>
        <p:spPr bwMode="auto">
          <a:xfrm>
            <a:off x="24980109" y="18059543"/>
            <a:ext cx="7559732" cy="1354217"/>
          </a:xfrm>
          <a:prstGeom prst="rect">
            <a:avLst/>
          </a:prstGeom>
          <a:noFill/>
          <a:ln w="9525">
            <a:noFill/>
            <a:miter lim="800000"/>
            <a:headEnd/>
            <a:tailEnd/>
          </a:ln>
        </p:spPr>
        <p:txBody>
          <a:bodyPr wrap="square" lIns="301752" tIns="0" rIns="301752" bIns="0">
            <a:spAutoFit/>
          </a:bodyPr>
          <a:lstStyle/>
          <a:p>
            <a:r>
              <a:rPr lang="en-US" sz="1100" dirty="0" err="1">
                <a:solidFill>
                  <a:srgbClr val="000000"/>
                </a:solidFill>
                <a:latin typeface="Times New Roman" charset="0"/>
              </a:rPr>
              <a:t>Bowerman</a:t>
            </a:r>
            <a:r>
              <a:rPr lang="en-US" sz="1100" dirty="0">
                <a:solidFill>
                  <a:srgbClr val="000000"/>
                </a:solidFill>
                <a:latin typeface="Times New Roman" charset="0"/>
              </a:rPr>
              <a:t>, W., L. Moore, K. Leith, K. </a:t>
            </a:r>
            <a:r>
              <a:rPr lang="en-US" sz="1100" dirty="0" err="1">
                <a:solidFill>
                  <a:srgbClr val="000000"/>
                </a:solidFill>
                <a:latin typeface="Times New Roman" charset="0"/>
              </a:rPr>
              <a:t>Drouillard</a:t>
            </a:r>
            <a:r>
              <a:rPr lang="en-US" sz="1100" dirty="0">
                <a:solidFill>
                  <a:srgbClr val="000000"/>
                </a:solidFill>
                <a:latin typeface="Times New Roman" charset="0"/>
              </a:rPr>
              <a:t>, J. </a:t>
            </a:r>
            <a:r>
              <a:rPr lang="en-US" sz="1100" dirty="0" err="1">
                <a:solidFill>
                  <a:srgbClr val="000000"/>
                </a:solidFill>
                <a:latin typeface="Times New Roman" charset="0"/>
              </a:rPr>
              <a:t>Sikarskie</a:t>
            </a:r>
            <a:r>
              <a:rPr lang="en-US" sz="1100" dirty="0">
                <a:solidFill>
                  <a:srgbClr val="000000"/>
                </a:solidFill>
                <a:latin typeface="Times New Roman" charset="0"/>
              </a:rPr>
              <a:t>, D. Best, T. Allan, J. </a:t>
            </a:r>
            <a:r>
              <a:rPr lang="en-US" sz="1100" dirty="0" err="1">
                <a:solidFill>
                  <a:srgbClr val="000000"/>
                </a:solidFill>
                <a:latin typeface="Times New Roman" charset="0"/>
              </a:rPr>
              <a:t>Garvon</a:t>
            </a:r>
            <a:r>
              <a:rPr lang="en-US" sz="1100" dirty="0">
                <a:solidFill>
                  <a:srgbClr val="000000"/>
                </a:solidFill>
                <a:latin typeface="Times New Roman" charset="0"/>
              </a:rPr>
              <a:t>, W. Scharf, J. </a:t>
            </a:r>
            <a:r>
              <a:rPr lang="en-US" sz="1100" dirty="0" err="1">
                <a:solidFill>
                  <a:srgbClr val="000000"/>
                </a:solidFill>
                <a:latin typeface="Times New Roman" charset="0"/>
              </a:rPr>
              <a:t>Perlinger</a:t>
            </a:r>
            <a:r>
              <a:rPr lang="en-US" sz="1100" dirty="0">
                <a:solidFill>
                  <a:srgbClr val="000000"/>
                </a:solidFill>
                <a:latin typeface="Times New Roman" charset="0"/>
              </a:rPr>
              <a:t>, M. </a:t>
            </a:r>
            <a:r>
              <a:rPr lang="en-US" sz="1100" dirty="0" err="1">
                <a:solidFill>
                  <a:srgbClr val="000000"/>
                </a:solidFill>
                <a:latin typeface="Times New Roman" charset="0"/>
              </a:rPr>
              <a:t>Romanski</a:t>
            </a:r>
            <a:r>
              <a:rPr lang="en-US" sz="1100" dirty="0">
                <a:solidFill>
                  <a:srgbClr val="000000"/>
                </a:solidFill>
                <a:latin typeface="Times New Roman" charset="0"/>
              </a:rPr>
              <a:t>. 2011. Report to Michigan Department of Environmental Quality, Water Resources Division, Lansing, MI.</a:t>
            </a:r>
          </a:p>
          <a:p>
            <a:r>
              <a:rPr lang="en-US" sz="1100" dirty="0"/>
              <a:t>Gilbertson, M., T. Kubiak, J. Ludwig, and G. Fox. 1991. </a:t>
            </a:r>
            <a:r>
              <a:rPr lang="en-US" sz="1100" i="1" dirty="0"/>
              <a:t>Journal of Toxicology and Environmental Health </a:t>
            </a:r>
            <a:r>
              <a:rPr lang="en-US" sz="1100" dirty="0"/>
              <a:t>33:455-520. </a:t>
            </a:r>
          </a:p>
          <a:p>
            <a:r>
              <a:rPr lang="en-US" sz="1100" dirty="0" err="1"/>
              <a:t>Grasman</a:t>
            </a:r>
            <a:r>
              <a:rPr lang="en-US" sz="1100" dirty="0"/>
              <a:t>, K.A., G. Fox, P. Scanlon, and J. Ludwig. 1996. </a:t>
            </a:r>
            <a:r>
              <a:rPr lang="en-US" sz="1100" i="1" dirty="0"/>
              <a:t>Journal of Toxicology and Environmental Health</a:t>
            </a:r>
            <a:r>
              <a:rPr lang="en-US" sz="1100" dirty="0"/>
              <a:t> 104:29-842.</a:t>
            </a:r>
          </a:p>
          <a:p>
            <a:r>
              <a:rPr lang="en-US" sz="1100" dirty="0" err="1"/>
              <a:t>Grasman</a:t>
            </a:r>
            <a:r>
              <a:rPr lang="en-US" sz="1100" dirty="0"/>
              <a:t>, K.A., P. Scanlon, and G. Fox. 1998. </a:t>
            </a:r>
            <a:r>
              <a:rPr lang="en-US" sz="1100" i="1" dirty="0"/>
              <a:t>Environmental Monitoring and Assessment </a:t>
            </a:r>
            <a:r>
              <a:rPr lang="en-US" sz="1100" dirty="0"/>
              <a:t>53:117-145.</a:t>
            </a:r>
          </a:p>
          <a:p>
            <a:r>
              <a:rPr lang="en-US" sz="1100" dirty="0" err="1"/>
              <a:t>Kadlec</a:t>
            </a:r>
            <a:r>
              <a:rPr lang="en-US" sz="1100" dirty="0"/>
              <a:t>, J.A., and W.H. Drury. 1968. </a:t>
            </a:r>
            <a:r>
              <a:rPr lang="en-US" sz="1100" i="1" dirty="0"/>
              <a:t>Ecology</a:t>
            </a:r>
            <a:r>
              <a:rPr lang="en-US" sz="1100" dirty="0"/>
              <a:t> 49:644-676.</a:t>
            </a:r>
          </a:p>
          <a:p>
            <a:r>
              <a:rPr lang="en-US" sz="1100" dirty="0"/>
              <a:t>Moller, A. and P. </a:t>
            </a:r>
            <a:r>
              <a:rPr lang="en-US" sz="1100" dirty="0" err="1"/>
              <a:t>Cassey</a:t>
            </a:r>
            <a:r>
              <a:rPr lang="en-US" sz="1100" dirty="0"/>
              <a:t>. 2004.</a:t>
            </a:r>
            <a:r>
              <a:rPr lang="en-US" sz="1100" i="1" dirty="0"/>
              <a:t> Journal of Animal Ecology</a:t>
            </a:r>
            <a:r>
              <a:rPr lang="en-US" sz="1100" dirty="0"/>
              <a:t> 73:1035-1042.</a:t>
            </a:r>
          </a:p>
          <a:p>
            <a:r>
              <a:rPr lang="en-US" sz="1100" dirty="0"/>
              <a:t>Moller, A. and N. </a:t>
            </a:r>
            <a:r>
              <a:rPr lang="en-US" sz="1100" dirty="0" err="1"/>
              <a:t>Saino</a:t>
            </a:r>
            <a:r>
              <a:rPr lang="en-US" sz="1100" dirty="0"/>
              <a:t>. 2004. </a:t>
            </a:r>
            <a:r>
              <a:rPr lang="en-US" sz="1100" i="1" dirty="0" err="1"/>
              <a:t>Oikos</a:t>
            </a:r>
            <a:r>
              <a:rPr lang="en-US" sz="1100" dirty="0"/>
              <a:t> 104:299-304.</a:t>
            </a:r>
          </a:p>
        </p:txBody>
      </p:sp>
      <p:sp>
        <p:nvSpPr>
          <p:cNvPr id="18" name="TextBox 17"/>
          <p:cNvSpPr txBox="1"/>
          <p:nvPr/>
        </p:nvSpPr>
        <p:spPr>
          <a:xfrm>
            <a:off x="25000098" y="11413774"/>
            <a:ext cx="7509453" cy="5879538"/>
          </a:xfrm>
          <a:prstGeom prst="rect">
            <a:avLst/>
          </a:prstGeom>
          <a:noFill/>
        </p:spPr>
        <p:txBody>
          <a:bodyPr wrap="square" lIns="183378" tIns="183378" rIns="183378" bIns="183378" rtlCol="0">
            <a:spAutoFit/>
          </a:bodyPr>
          <a:lstStyle/>
          <a:p>
            <a:r>
              <a:rPr lang="en-US" sz="1400" b="1" dirty="0">
                <a:solidFill>
                  <a:srgbClr val="000000"/>
                </a:solidFill>
              </a:rPr>
              <a:t>Herring gulls, Caspian terns, and black-crowned night herons in the Saginaw Bay AOC showed impairments in immune responses and (or) </a:t>
            </a:r>
            <a:r>
              <a:rPr lang="en-US" sz="1400" b="1" dirty="0"/>
              <a:t>reproduction consistent with past studies</a:t>
            </a:r>
          </a:p>
          <a:p>
            <a:pPr marL="285750" indent="-285750">
              <a:buFont typeface="Arial" panose="020B0604020202020204" pitchFamily="34" charset="0"/>
              <a:buChar char="•"/>
            </a:pPr>
            <a:r>
              <a:rPr lang="en-US" sz="1400" dirty="0"/>
              <a:t>Embryonic infertility and failed development were elevated in gulls</a:t>
            </a:r>
          </a:p>
          <a:p>
            <a:pPr marL="285750" indent="-285750">
              <a:buFont typeface="Arial" panose="020B0604020202020204" pitchFamily="34" charset="0"/>
              <a:buChar char="•"/>
            </a:pPr>
            <a:r>
              <a:rPr lang="en-US" sz="1400" dirty="0"/>
              <a:t>Terns had lower overall productivity in the AOC when compared to reference sites</a:t>
            </a:r>
          </a:p>
          <a:p>
            <a:pPr marL="285750" indent="-285750">
              <a:buFont typeface="Arial" panose="020B0604020202020204" pitchFamily="34" charset="0"/>
              <a:buChar char="•"/>
            </a:pPr>
            <a:r>
              <a:rPr lang="en-US" sz="1400" dirty="0"/>
              <a:t>Growth of tern chicks was significantly lower on the SB CDF than the reference site</a:t>
            </a:r>
          </a:p>
          <a:p>
            <a:pPr marL="285750" indent="-285750">
              <a:buFont typeface="Arial" panose="020B0604020202020204" pitchFamily="34" charset="0"/>
              <a:buChar char="•"/>
            </a:pPr>
            <a:r>
              <a:rPr lang="en-US" sz="1400" dirty="0"/>
              <a:t>Suppressed T cell-mediated immunity was demonstrated </a:t>
            </a:r>
            <a:r>
              <a:rPr lang="en-US" sz="1400" dirty="0" smtClean="0"/>
              <a:t>in </a:t>
            </a:r>
            <a:r>
              <a:rPr lang="en-US" sz="1400" dirty="0"/>
              <a:t>herring gulls, Caspian terns, and black-crowned night </a:t>
            </a:r>
            <a:r>
              <a:rPr lang="en-US" sz="1400" dirty="0" smtClean="0"/>
              <a:t>herons</a:t>
            </a:r>
            <a:r>
              <a:rPr lang="en-US" sz="1400" dirty="0"/>
              <a:t/>
            </a:r>
            <a:br>
              <a:rPr lang="en-US" sz="1400" dirty="0"/>
            </a:br>
            <a:endParaRPr lang="en-US" sz="1400" b="1" dirty="0">
              <a:solidFill>
                <a:srgbClr val="000000"/>
              </a:solidFill>
            </a:endParaRPr>
          </a:p>
          <a:p>
            <a:pPr>
              <a:spcBef>
                <a:spcPts val="0"/>
              </a:spcBef>
              <a:spcAft>
                <a:spcPts val="0"/>
              </a:spcAft>
            </a:pPr>
            <a:r>
              <a:rPr lang="en-US" sz="1400" b="1" dirty="0">
                <a:solidFill>
                  <a:srgbClr val="000000"/>
                </a:solidFill>
              </a:rPr>
              <a:t>Herring gulls at the River Raisin AOC showed impairments in immune responses and reproduction, consistent with past studies</a:t>
            </a:r>
          </a:p>
          <a:p>
            <a:pPr marL="285750" indent="-285750">
              <a:spcBef>
                <a:spcPts val="0"/>
              </a:spcBef>
              <a:spcAft>
                <a:spcPts val="0"/>
              </a:spcAft>
              <a:buFont typeface="Arial" panose="020B0604020202020204" pitchFamily="34" charset="0"/>
              <a:buChar char="•"/>
            </a:pPr>
            <a:r>
              <a:rPr lang="en-US" sz="1400" dirty="0"/>
              <a:t>Embryonic </a:t>
            </a:r>
            <a:r>
              <a:rPr lang="en-US" sz="1400" dirty="0" err="1"/>
              <a:t>nonviability</a:t>
            </a:r>
            <a:r>
              <a:rPr lang="en-US" sz="1400" dirty="0"/>
              <a:t>, including both infertility and failed development, was elevated in gulls in the River Raisin AOC</a:t>
            </a:r>
          </a:p>
          <a:p>
            <a:pPr marL="285750" indent="-285750">
              <a:spcBef>
                <a:spcPts val="0"/>
              </a:spcBef>
              <a:spcAft>
                <a:spcPts val="0"/>
              </a:spcAft>
              <a:buFont typeface="Arial" panose="020B0604020202020204" pitchFamily="34" charset="0"/>
              <a:buChar char="•"/>
            </a:pPr>
            <a:r>
              <a:rPr lang="en-US" sz="1400" dirty="0"/>
              <a:t>Complete reproductive failure in one year, and low chick productivity in three other years</a:t>
            </a:r>
          </a:p>
          <a:p>
            <a:pPr marL="285750" indent="-285750">
              <a:spcBef>
                <a:spcPts val="0"/>
              </a:spcBef>
              <a:spcAft>
                <a:spcPts val="0"/>
              </a:spcAft>
              <a:buFont typeface="Arial" panose="020B0604020202020204" pitchFamily="34" charset="0"/>
              <a:buChar char="•"/>
            </a:pPr>
            <a:r>
              <a:rPr lang="en-US" sz="1400" dirty="0"/>
              <a:t>Low growth rates in gull chicks in five out of nine years</a:t>
            </a:r>
          </a:p>
          <a:p>
            <a:pPr marL="285750" indent="-285750">
              <a:spcBef>
                <a:spcPts val="0"/>
              </a:spcBef>
              <a:spcAft>
                <a:spcPts val="0"/>
              </a:spcAft>
              <a:buFont typeface="Arial" panose="020B0604020202020204" pitchFamily="34" charset="0"/>
              <a:buChar char="•"/>
            </a:pPr>
            <a:r>
              <a:rPr lang="en-US" sz="1400" dirty="0"/>
              <a:t>Suppressed T cell-mediated immune response</a:t>
            </a:r>
          </a:p>
          <a:p>
            <a:pPr marL="285750" indent="-285750">
              <a:spcBef>
                <a:spcPts val="0"/>
              </a:spcBef>
              <a:spcAft>
                <a:spcPts val="0"/>
              </a:spcAft>
              <a:buFont typeface="Arial" panose="020B0604020202020204" pitchFamily="34" charset="0"/>
              <a:buChar char="•"/>
            </a:pPr>
            <a:r>
              <a:rPr lang="en-US" sz="1400" dirty="0"/>
              <a:t>Suppressed total antibody and IgG responses</a:t>
            </a:r>
          </a:p>
          <a:p>
            <a:pPr marL="285750" indent="-285750">
              <a:spcBef>
                <a:spcPts val="0"/>
              </a:spcBef>
              <a:spcAft>
                <a:spcPts val="0"/>
              </a:spcAft>
              <a:buFont typeface="Arial" panose="020B0604020202020204" pitchFamily="34" charset="0"/>
              <a:buChar char="•"/>
            </a:pPr>
            <a:endParaRPr lang="en-US" sz="1400" b="1" dirty="0">
              <a:solidFill>
                <a:srgbClr val="000000"/>
              </a:solidFill>
            </a:endParaRPr>
          </a:p>
          <a:p>
            <a:pPr>
              <a:spcBef>
                <a:spcPts val="0"/>
              </a:spcBef>
              <a:spcAft>
                <a:spcPts val="0"/>
              </a:spcAft>
            </a:pPr>
            <a:r>
              <a:rPr lang="en-US" sz="1400" b="1" dirty="0"/>
              <a:t>Herring gulls at the Grand Traverse Bay colony, a site with high TEQs and </a:t>
            </a:r>
            <a:r>
              <a:rPr lang="en-US" sz="1400" b="1" dirty="0" smtClean="0"/>
              <a:t>DDEs</a:t>
            </a:r>
            <a:r>
              <a:rPr lang="en-US" sz="1400" b="1" dirty="0"/>
              <a:t>, showed impairments in immune responses and reproduction</a:t>
            </a:r>
          </a:p>
          <a:p>
            <a:pPr marL="285750" indent="-285750">
              <a:spcBef>
                <a:spcPts val="0"/>
              </a:spcBef>
              <a:spcAft>
                <a:spcPts val="0"/>
              </a:spcAft>
              <a:buFont typeface="Arial" panose="020B0604020202020204" pitchFamily="34" charset="0"/>
              <a:buChar char="•"/>
            </a:pPr>
            <a:r>
              <a:rPr lang="en-US" sz="1400" dirty="0"/>
              <a:t>Elevated embryonic </a:t>
            </a:r>
            <a:r>
              <a:rPr lang="en-US" sz="1400" dirty="0" err="1"/>
              <a:t>nonviability</a:t>
            </a:r>
            <a:r>
              <a:rPr lang="en-US" sz="1400" dirty="0"/>
              <a:t>, including both infertility and failed development</a:t>
            </a:r>
          </a:p>
          <a:p>
            <a:pPr marL="285750" indent="-285750">
              <a:spcBef>
                <a:spcPts val="0"/>
              </a:spcBef>
              <a:spcAft>
                <a:spcPts val="0"/>
              </a:spcAft>
              <a:buFont typeface="Arial" panose="020B0604020202020204" pitchFamily="34" charset="0"/>
              <a:buChar char="•"/>
            </a:pPr>
            <a:r>
              <a:rPr lang="en-US" sz="1400" dirty="0"/>
              <a:t>Low growth rates three out of five years</a:t>
            </a:r>
          </a:p>
          <a:p>
            <a:pPr marL="285750" indent="-285750">
              <a:spcBef>
                <a:spcPts val="0"/>
              </a:spcBef>
              <a:spcAft>
                <a:spcPts val="0"/>
              </a:spcAft>
              <a:buFont typeface="Arial" panose="020B0604020202020204" pitchFamily="34" charset="0"/>
              <a:buChar char="•"/>
            </a:pPr>
            <a:r>
              <a:rPr lang="en-US" sz="1400" dirty="0">
                <a:solidFill>
                  <a:srgbClr val="000000"/>
                </a:solidFill>
              </a:rPr>
              <a:t>Suppressed T cell-mediated immune response</a:t>
            </a:r>
          </a:p>
          <a:p>
            <a:pPr marL="285750" indent="-285750">
              <a:buFont typeface="Arial" panose="020B0604020202020204" pitchFamily="34" charset="0"/>
              <a:buChar char="•"/>
            </a:pPr>
            <a:r>
              <a:rPr lang="en-US" sz="1400" dirty="0">
                <a:solidFill>
                  <a:srgbClr val="000000"/>
                </a:solidFill>
              </a:rPr>
              <a:t>Suppressed total antibody and IgG responses</a:t>
            </a:r>
          </a:p>
          <a:p>
            <a:pPr marL="268239" lvl="1" defTabSz="2539092">
              <a:spcBef>
                <a:spcPts val="0"/>
              </a:spcBef>
            </a:pPr>
            <a:endParaRPr lang="en-US" sz="1500" dirty="0">
              <a:solidFill>
                <a:srgbClr val="000000"/>
              </a:solidFill>
              <a:ea typeface="Tahoma" pitchFamily="34" charset="0"/>
              <a:cs typeface="Arial" pitchFamily="34" charset="0"/>
            </a:endParaRPr>
          </a:p>
          <a:p>
            <a:pPr marL="536478" lvl="1" indent="-268239" defTabSz="2539092">
              <a:spcBef>
                <a:spcPts val="0"/>
              </a:spcBef>
              <a:buFont typeface="Arial" pitchFamily="34" charset="0"/>
              <a:buChar char="•"/>
            </a:pPr>
            <a:endParaRPr lang="en-US" sz="1500" dirty="0">
              <a:solidFill>
                <a:srgbClr val="000000"/>
              </a:solidFill>
              <a:ea typeface="Tahoma" pitchFamily="34" charset="0"/>
              <a:cs typeface="Arial" pitchFamily="34" charset="0"/>
            </a:endParaRPr>
          </a:p>
        </p:txBody>
      </p:sp>
      <p:sp>
        <p:nvSpPr>
          <p:cNvPr id="43" name="Text Box 10"/>
          <p:cNvSpPr txBox="1">
            <a:spLocks noChangeArrowheads="1"/>
          </p:cNvSpPr>
          <p:nvPr/>
        </p:nvSpPr>
        <p:spPr bwMode="auto">
          <a:xfrm>
            <a:off x="24980829" y="17139222"/>
            <a:ext cx="7475797" cy="507831"/>
          </a:xfrm>
          <a:prstGeom prst="rect">
            <a:avLst/>
          </a:prstGeom>
          <a:noFill/>
          <a:ln w="9525">
            <a:noFill/>
            <a:miter lim="800000"/>
            <a:headEnd/>
            <a:tailEnd/>
          </a:ln>
        </p:spPr>
        <p:txBody>
          <a:bodyPr wrap="square" lIns="305258" tIns="0" rIns="305258" bIns="0">
            <a:spAutoFit/>
          </a:bodyPr>
          <a:lstStyle/>
          <a:p>
            <a:r>
              <a:rPr lang="en-US" sz="1100" dirty="0"/>
              <a:t>This project was supported by the Great Lakes Restoration Initiative Funding for Area of Concern and Remediation and Restoration of Contaminated Sediments through the U. S. Fish and Wildlife Service, Region 3. Ted Ludwig, Jim Ludwig, Dave Best, Therese Best, Lisa Fischer, and Rachael Pierce provided logistical support in the field.</a:t>
            </a:r>
          </a:p>
        </p:txBody>
      </p:sp>
      <p:sp>
        <p:nvSpPr>
          <p:cNvPr id="53" name="TextBox 52"/>
          <p:cNvSpPr txBox="1"/>
          <p:nvPr/>
        </p:nvSpPr>
        <p:spPr>
          <a:xfrm>
            <a:off x="25686939" y="10786639"/>
            <a:ext cx="5934434"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Conclusions</a:t>
            </a:r>
          </a:p>
        </p:txBody>
      </p:sp>
      <p:cxnSp>
        <p:nvCxnSpPr>
          <p:cNvPr id="36" name="Straight Connector 35"/>
          <p:cNvCxnSpPr/>
          <p:nvPr/>
        </p:nvCxnSpPr>
        <p:spPr bwMode="auto">
          <a:xfrm flipV="1">
            <a:off x="701974" y="11136272"/>
            <a:ext cx="8099810" cy="19041"/>
          </a:xfrm>
          <a:prstGeom prst="line">
            <a:avLst/>
          </a:prstGeom>
          <a:solidFill>
            <a:schemeClr val="bg1"/>
          </a:solidFill>
          <a:ln w="101600" cap="flat" cmpd="sng" algn="ctr">
            <a:solidFill>
              <a:srgbClr val="3B938B"/>
            </a:solidFill>
            <a:prstDash val="solid"/>
            <a:round/>
            <a:headEnd type="none" w="med" len="med"/>
            <a:tailEnd type="none" w="med" len="med"/>
          </a:ln>
          <a:effectLst/>
        </p:spPr>
      </p:cxnSp>
      <p:sp>
        <p:nvSpPr>
          <p:cNvPr id="7" name="TextBox 6"/>
          <p:cNvSpPr txBox="1"/>
          <p:nvPr/>
        </p:nvSpPr>
        <p:spPr>
          <a:xfrm>
            <a:off x="1840526" y="10886542"/>
            <a:ext cx="5827766" cy="502286"/>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Materials and Methods</a:t>
            </a:r>
          </a:p>
        </p:txBody>
      </p:sp>
      <p:cxnSp>
        <p:nvCxnSpPr>
          <p:cNvPr id="83" name="Straight Connector 82"/>
          <p:cNvCxnSpPr/>
          <p:nvPr/>
        </p:nvCxnSpPr>
        <p:spPr bwMode="auto">
          <a:xfrm>
            <a:off x="25035517" y="16969308"/>
            <a:ext cx="7400078" cy="0"/>
          </a:xfrm>
          <a:prstGeom prst="line">
            <a:avLst/>
          </a:prstGeom>
          <a:solidFill>
            <a:schemeClr val="bg1"/>
          </a:solidFill>
          <a:ln w="101600" cap="flat" cmpd="sng" algn="ctr">
            <a:solidFill>
              <a:srgbClr val="3B938B"/>
            </a:solidFill>
            <a:prstDash val="solid"/>
            <a:round/>
            <a:headEnd type="none" w="med" len="med"/>
            <a:tailEnd type="none" w="med" len="med"/>
          </a:ln>
          <a:effectLst/>
        </p:spPr>
      </p:cxnSp>
      <p:cxnSp>
        <p:nvCxnSpPr>
          <p:cNvPr id="84" name="Straight Connector 83"/>
          <p:cNvCxnSpPr/>
          <p:nvPr/>
        </p:nvCxnSpPr>
        <p:spPr bwMode="auto">
          <a:xfrm>
            <a:off x="25006557" y="17853031"/>
            <a:ext cx="7400078" cy="0"/>
          </a:xfrm>
          <a:prstGeom prst="line">
            <a:avLst/>
          </a:prstGeom>
          <a:solidFill>
            <a:schemeClr val="bg1"/>
          </a:solidFill>
          <a:ln w="101600" cap="flat" cmpd="sng" algn="ctr">
            <a:solidFill>
              <a:srgbClr val="3B938B"/>
            </a:solidFill>
            <a:prstDash val="solid"/>
            <a:round/>
            <a:headEnd type="none" w="med" len="med"/>
            <a:tailEnd type="none" w="med" len="med"/>
          </a:ln>
          <a:effectLst/>
        </p:spPr>
      </p:cxnSp>
      <p:sp>
        <p:nvSpPr>
          <p:cNvPr id="42" name="TextBox 41"/>
          <p:cNvSpPr txBox="1"/>
          <p:nvPr/>
        </p:nvSpPr>
        <p:spPr>
          <a:xfrm>
            <a:off x="25697232" y="16847033"/>
            <a:ext cx="5934434" cy="278655"/>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1600" b="1" dirty="0">
                <a:solidFill>
                  <a:srgbClr val="FFFFFF"/>
                </a:solidFill>
                <a:latin typeface="Arial"/>
                <a:cs typeface="Arial"/>
              </a:rPr>
              <a:t>Acknowledgements</a:t>
            </a:r>
          </a:p>
        </p:txBody>
      </p:sp>
      <p:sp>
        <p:nvSpPr>
          <p:cNvPr id="10" name="TextBox 9"/>
          <p:cNvSpPr txBox="1"/>
          <p:nvPr/>
        </p:nvSpPr>
        <p:spPr>
          <a:xfrm>
            <a:off x="25715225" y="17683118"/>
            <a:ext cx="5934434" cy="339827"/>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1600" b="1" dirty="0">
                <a:solidFill>
                  <a:srgbClr val="FFFFFF"/>
                </a:solidFill>
                <a:latin typeface="Arial"/>
                <a:cs typeface="Arial"/>
              </a:rPr>
              <a:t>References</a:t>
            </a:r>
          </a:p>
        </p:txBody>
      </p:sp>
      <p:sp>
        <p:nvSpPr>
          <p:cNvPr id="153" name="TextBox 152"/>
          <p:cNvSpPr txBox="1"/>
          <p:nvPr/>
        </p:nvSpPr>
        <p:spPr>
          <a:xfrm>
            <a:off x="9015028" y="5805316"/>
            <a:ext cx="4508054" cy="1384995"/>
          </a:xfrm>
          <a:prstGeom prst="rect">
            <a:avLst/>
          </a:prstGeom>
          <a:noFill/>
        </p:spPr>
        <p:txBody>
          <a:bodyPr wrap="square" lIns="0" rtlCol="0">
            <a:spAutoFit/>
          </a:bodyPr>
          <a:lstStyle/>
          <a:p>
            <a:pPr algn="just"/>
            <a:r>
              <a:rPr lang="en-US" sz="1400" b="1" dirty="0"/>
              <a:t>Figure 2. </a:t>
            </a:r>
            <a:r>
              <a:rPr lang="en-US" sz="1400" dirty="0"/>
              <a:t>Embryonic </a:t>
            </a:r>
            <a:r>
              <a:rPr lang="en-US" sz="1400" dirty="0" err="1"/>
              <a:t>nonviability</a:t>
            </a:r>
            <a:r>
              <a:rPr lang="en-US" sz="1400" dirty="0"/>
              <a:t> in herring gulls at the Reference site, Saginaw Bay and River Raisin AOCs and Grand Traverse Bay during 2010, 2012-18. Numbers on bars are egg totals. “Undetermined” describes infertile or failed eggs that could not be distinguished due to addling.</a:t>
            </a:r>
          </a:p>
          <a:p>
            <a:pPr algn="just"/>
            <a:endParaRPr lang="en-US" sz="1400" dirty="0"/>
          </a:p>
        </p:txBody>
      </p:sp>
      <p:grpSp>
        <p:nvGrpSpPr>
          <p:cNvPr id="158" name="Group 157"/>
          <p:cNvGrpSpPr/>
          <p:nvPr/>
        </p:nvGrpSpPr>
        <p:grpSpPr>
          <a:xfrm>
            <a:off x="8980289" y="7086002"/>
            <a:ext cx="9548523" cy="3813954"/>
            <a:chOff x="19987955" y="3184265"/>
            <a:chExt cx="11383873" cy="4818564"/>
          </a:xfrm>
        </p:grpSpPr>
        <p:sp>
          <p:nvSpPr>
            <p:cNvPr id="154" name="TextBox 153"/>
            <p:cNvSpPr txBox="1"/>
            <p:nvPr/>
          </p:nvSpPr>
          <p:spPr>
            <a:xfrm>
              <a:off x="19999670" y="6845619"/>
              <a:ext cx="11372158" cy="1157210"/>
            </a:xfrm>
            <a:prstGeom prst="rect">
              <a:avLst/>
            </a:prstGeom>
            <a:noFill/>
          </p:spPr>
          <p:txBody>
            <a:bodyPr wrap="square" lIns="53648" tIns="26824" rIns="53648" bIns="26824" rtlCol="0">
              <a:spAutoFit/>
            </a:bodyPr>
            <a:lstStyle/>
            <a:p>
              <a:r>
                <a:rPr lang="en-US" sz="1400" b="1" dirty="0"/>
                <a:t>Figure 5.  </a:t>
              </a:r>
              <a:r>
                <a:rPr lang="en-US" sz="1400" dirty="0"/>
                <a:t>Mean change in body mass between 3 and 4 weeks of age in pre-fledgling fish-eating birds at Great Lakes AOCs, Grand Traverse Bay, and reference sites in 2010-18. Numbers on bars indicate sample sizes, and error bars indicate standard errors. Dotted lines indicate site means. Sites with the same letter(s) were not statistically different by Tukey’s test (p &lt; 0.05). </a:t>
              </a:r>
            </a:p>
            <a:p>
              <a:pPr algn="just"/>
              <a:endParaRPr lang="en-US" sz="1400" dirty="0"/>
            </a:p>
          </p:txBody>
        </p:sp>
        <p:sp>
          <p:nvSpPr>
            <p:cNvPr id="170" name="Rectangle 169"/>
            <p:cNvSpPr/>
            <p:nvPr/>
          </p:nvSpPr>
          <p:spPr bwMode="auto">
            <a:xfrm>
              <a:off x="19987955" y="3184265"/>
              <a:ext cx="11372158" cy="4532326"/>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grpSp>
      <p:grpSp>
        <p:nvGrpSpPr>
          <p:cNvPr id="85" name="Group 84"/>
          <p:cNvGrpSpPr/>
          <p:nvPr/>
        </p:nvGrpSpPr>
        <p:grpSpPr>
          <a:xfrm>
            <a:off x="23938761" y="3125157"/>
            <a:ext cx="8441426" cy="3846156"/>
            <a:chOff x="23200955" y="2960796"/>
            <a:chExt cx="7550984" cy="3949705"/>
          </a:xfrm>
        </p:grpSpPr>
        <p:sp>
          <p:nvSpPr>
            <p:cNvPr id="51" name="TextBox 50"/>
            <p:cNvSpPr txBox="1"/>
            <p:nvPr/>
          </p:nvSpPr>
          <p:spPr>
            <a:xfrm>
              <a:off x="23261542" y="5997711"/>
              <a:ext cx="7439274" cy="912790"/>
            </a:xfrm>
            <a:prstGeom prst="rect">
              <a:avLst/>
            </a:prstGeom>
            <a:noFill/>
          </p:spPr>
          <p:txBody>
            <a:bodyPr wrap="square" lIns="0" tIns="0" rIns="0" bIns="26824" rtlCol="0">
              <a:spAutoFit/>
            </a:bodyPr>
            <a:lstStyle/>
            <a:p>
              <a:r>
                <a:rPr lang="en-US" sz="1400" b="1" dirty="0"/>
                <a:t>Figure 4. </a:t>
              </a:r>
              <a:r>
                <a:rPr lang="en-US" sz="1400" dirty="0"/>
                <a:t>Reproductive productivity (number of 3 week old chicks surviving per nest in an enclosure) at AOCs, Grand Traverse Bay, and reference sites in 2010-18. For herring gulls, productivity of 0.8 chicks/nest or greater is necessary to maintain a stable population (</a:t>
              </a:r>
              <a:r>
                <a:rPr lang="en-US" sz="1400" dirty="0" err="1"/>
                <a:t>Kadlec</a:t>
              </a:r>
              <a:r>
                <a:rPr lang="en-US" sz="1400" dirty="0"/>
                <a:t> and Drury 1968). Dotted lines indicate site means. Sites with the same letter(s) were not statistically different by Tukey’s test (p &lt; 0.05). </a:t>
              </a:r>
            </a:p>
          </p:txBody>
        </p:sp>
        <p:sp>
          <p:nvSpPr>
            <p:cNvPr id="172" name="Rectangle 171"/>
            <p:cNvSpPr/>
            <p:nvPr/>
          </p:nvSpPr>
          <p:spPr bwMode="auto">
            <a:xfrm>
              <a:off x="23200955" y="2960796"/>
              <a:ext cx="7550984" cy="3931701"/>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grpSp>
      <p:sp>
        <p:nvSpPr>
          <p:cNvPr id="46" name="TextBox 45"/>
          <p:cNvSpPr txBox="1"/>
          <p:nvPr/>
        </p:nvSpPr>
        <p:spPr>
          <a:xfrm>
            <a:off x="18646506" y="5817321"/>
            <a:ext cx="5152804" cy="1077218"/>
          </a:xfrm>
          <a:prstGeom prst="rect">
            <a:avLst/>
          </a:prstGeom>
          <a:noFill/>
        </p:spPr>
        <p:txBody>
          <a:bodyPr wrap="square" lIns="0" tIns="0" rIns="0" bIns="0" rtlCol="0">
            <a:spAutoFit/>
          </a:bodyPr>
          <a:lstStyle/>
          <a:p>
            <a:pPr algn="just"/>
            <a:r>
              <a:rPr lang="en-US" sz="1400" b="1" dirty="0"/>
              <a:t>Figure 3. </a:t>
            </a:r>
            <a:r>
              <a:rPr lang="en-US" sz="1400" dirty="0"/>
              <a:t> Cross-billed colonial </a:t>
            </a:r>
            <a:r>
              <a:rPr lang="en-US" sz="1400" dirty="0" err="1"/>
              <a:t>waterbird</a:t>
            </a:r>
            <a:r>
              <a:rPr lang="en-US" sz="1400" dirty="0"/>
              <a:t> chicks and embryos observed at AOCs during this study: herring gulls at Monroe in 2012 (A), 2013 (B), and 2016 (C); a Caspian tern on L. Charity Is. in 2016 (D); herring gull embryos on the SB CDF in 2016 (D) and L. Charity Is. in 2017 (E); and a cormorant on L. Charity Is. in 2017 (G). </a:t>
            </a:r>
          </a:p>
        </p:txBody>
      </p:sp>
      <p:sp>
        <p:nvSpPr>
          <p:cNvPr id="137" name="Rectangle 136"/>
          <p:cNvSpPr/>
          <p:nvPr/>
        </p:nvSpPr>
        <p:spPr bwMode="auto">
          <a:xfrm>
            <a:off x="18606866" y="3125172"/>
            <a:ext cx="5204375" cy="3829514"/>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dirty="0">
              <a:solidFill>
                <a:srgbClr val="000000"/>
              </a:solidFill>
              <a:latin typeface="Arial" pitchFamily="34" charset="0"/>
              <a:cs typeface="Arial" pitchFamily="34" charset="0"/>
            </a:endParaRPr>
          </a:p>
        </p:txBody>
      </p:sp>
      <p:grpSp>
        <p:nvGrpSpPr>
          <p:cNvPr id="125" name="Group 124"/>
          <p:cNvGrpSpPr/>
          <p:nvPr/>
        </p:nvGrpSpPr>
        <p:grpSpPr>
          <a:xfrm>
            <a:off x="18589681" y="7086003"/>
            <a:ext cx="9050771" cy="3624020"/>
            <a:chOff x="23049560" y="7060671"/>
            <a:chExt cx="9030815" cy="3624020"/>
          </a:xfrm>
        </p:grpSpPr>
        <p:sp>
          <p:nvSpPr>
            <p:cNvPr id="167" name="Rectangle 166"/>
            <p:cNvSpPr/>
            <p:nvPr/>
          </p:nvSpPr>
          <p:spPr bwMode="auto">
            <a:xfrm>
              <a:off x="23061881" y="7060671"/>
              <a:ext cx="9018494" cy="3588664"/>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sp>
          <p:nvSpPr>
            <p:cNvPr id="152" name="TextBox 151"/>
            <p:cNvSpPr txBox="1"/>
            <p:nvPr/>
          </p:nvSpPr>
          <p:spPr>
            <a:xfrm>
              <a:off x="23049560" y="9795831"/>
              <a:ext cx="9018494" cy="888860"/>
            </a:xfrm>
            <a:prstGeom prst="rect">
              <a:avLst/>
            </a:prstGeom>
            <a:noFill/>
          </p:spPr>
          <p:txBody>
            <a:bodyPr wrap="square" lIns="53648" tIns="0" rIns="53648" bIns="26824" rtlCol="0">
              <a:spAutoFit/>
            </a:bodyPr>
            <a:lstStyle/>
            <a:p>
              <a:r>
                <a:rPr lang="en-US" sz="1400" b="1" dirty="0"/>
                <a:t>Figure 6.  </a:t>
              </a:r>
              <a:r>
                <a:rPr lang="en-US" sz="1400" dirty="0"/>
                <a:t>Mean </a:t>
              </a:r>
              <a:r>
                <a:rPr lang="en-US" sz="1400" dirty="0" err="1"/>
                <a:t>phytohemagglutinin</a:t>
              </a:r>
              <a:r>
                <a:rPr lang="en-US" sz="1400" dirty="0"/>
                <a:t> (PHA) stimulation index, a measure of T cell-mediated immunity, in pre-fledging fish-eating birds at AOCs, Grand Traverse Bay, and reference sites in 2010-18. Numbers on bars indicate sample sizes, and error bars indicate standard errors. Dotted lines indicate site means. Sites with the same letter(s) were not statistically different by Tukey’s test (p &lt; 0.05). </a:t>
              </a:r>
            </a:p>
          </p:txBody>
        </p:sp>
      </p:grpSp>
      <p:sp>
        <p:nvSpPr>
          <p:cNvPr id="143" name="Rectangle 142"/>
          <p:cNvSpPr/>
          <p:nvPr/>
        </p:nvSpPr>
        <p:spPr bwMode="auto">
          <a:xfrm>
            <a:off x="8979853" y="3132722"/>
            <a:ext cx="9539133" cy="3833087"/>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sp>
        <p:nvSpPr>
          <p:cNvPr id="32" name="TextBox 31"/>
          <p:cNvSpPr txBox="1"/>
          <p:nvPr/>
        </p:nvSpPr>
        <p:spPr>
          <a:xfrm>
            <a:off x="16815188" y="11426304"/>
            <a:ext cx="7646261" cy="7848302"/>
          </a:xfrm>
          <a:prstGeom prst="rect">
            <a:avLst/>
          </a:prstGeom>
          <a:noFill/>
        </p:spPr>
        <p:txBody>
          <a:bodyPr wrap="square" rtlCol="0">
            <a:spAutoFit/>
          </a:bodyPr>
          <a:lstStyle/>
          <a:p>
            <a:r>
              <a:rPr lang="en-US" sz="1400" b="1" dirty="0">
                <a:solidFill>
                  <a:srgbClr val="000000"/>
                </a:solidFill>
              </a:rPr>
              <a:t>Growth </a:t>
            </a:r>
            <a:endParaRPr lang="en-US" sz="1400" b="1" dirty="0">
              <a:solidFill>
                <a:srgbClr val="FF0000"/>
              </a:solidFill>
            </a:endParaRPr>
          </a:p>
          <a:p>
            <a:r>
              <a:rPr lang="en-US" sz="1400" dirty="0"/>
              <a:t>Growth (weight gain) in pre-fledgling gulls differed significantly among sites (ANOVA p&lt;0.0001), with Monroe in the Raisin River AOC significantly higher than all other colonies (Fig. 5A). Only Monroe had a mean multiyear growth rate in the expected range for herring gull chicks of 14-20 g/day established by a previous study (</a:t>
            </a:r>
            <a:r>
              <a:rPr lang="en-US" sz="1400" dirty="0" err="1"/>
              <a:t>Grasman</a:t>
            </a:r>
            <a:r>
              <a:rPr lang="en-US" sz="1400" dirty="0"/>
              <a:t> et al., 1996). Although Monroe had the highest mean growth rate overall, it was below the expected range in five out of nine years of the study. Gull chicks at both AOCs and Bellow Island had poor growth rates in almost half of the years studied. Mean weight loss or wasting in Caspian tern and herring gull chicks was observed in the Saginaw Bay AOC (three years on Little Charity Island and one year on the SB CDF) and one year on the Pipe Is. Twins reference site. Mean growth in tern chicks was significantly lower on the SB CDF compared to all other colonies (ANOVA p&lt;0.0001; Fig. 5B) and was below the expected range of 4.0-18.0 g/day for Caspian terns (</a:t>
            </a:r>
            <a:r>
              <a:rPr lang="en-US" sz="1400" dirty="0" err="1"/>
              <a:t>Grasman</a:t>
            </a:r>
            <a:r>
              <a:rPr lang="en-US" sz="1400" dirty="0"/>
              <a:t> et al., 1996). The low growth rates at the herring gull reference colony are most likely due to low food supplies.  However, food is abundant in the highly productive Saginaw Bay and River Raisin AOCs, so food shortages are not likely to be responsible for poor growth in gulls and terns in these areas.</a:t>
            </a:r>
          </a:p>
          <a:p>
            <a:endParaRPr lang="en-US" sz="1400" b="1" dirty="0">
              <a:solidFill>
                <a:srgbClr val="FF0000"/>
              </a:solidFill>
            </a:endParaRPr>
          </a:p>
          <a:p>
            <a:r>
              <a:rPr lang="en-US" sz="1400" b="1" dirty="0">
                <a:solidFill>
                  <a:srgbClr val="000000"/>
                </a:solidFill>
              </a:rPr>
              <a:t>T Cell-Mediated Immunity</a:t>
            </a:r>
          </a:p>
          <a:p>
            <a:r>
              <a:rPr lang="en-US" sz="1400" dirty="0"/>
              <a:t>Herring gulls and Caspian tern chicks had lower T cell-mediated immune responses at all AOC sites as well as at Grand Traverse Bay compared to the reference sites (ANOVA p&lt;0.0001; Fig. 6). The mean PHA skin response of gulls was 54-56% lower at the AOCs, and 50% lower in Grand Traverse Bay than at the Pipe Island Twins site. Caspian terns at AOCs had a 48% lower mean response as compared to the reference sites.  Black-crowned night herons on the SB CDF showed a 39% lower T cell response compared to herons at the Chantry Island reference site (T-test p&lt;0.05) (Fig. 6C). The magnitude of the suppression in the PHA response at </a:t>
            </a:r>
            <a:r>
              <a:rPr lang="en-US" sz="1400" dirty="0" smtClean="0"/>
              <a:t>the AOCs and Grand Traverse Bay</a:t>
            </a:r>
            <a:r>
              <a:rPr lang="en-US" sz="1400" dirty="0" smtClean="0"/>
              <a:t> </a:t>
            </a:r>
            <a:r>
              <a:rPr lang="en-US" sz="1400" dirty="0"/>
              <a:t>was biologically significant and comparable to the complete removal of the thymus gland in chickens, which causes a reduction in the stimulation index by approximately 50-60% (</a:t>
            </a:r>
            <a:r>
              <a:rPr lang="en-US" sz="1400" dirty="0" err="1"/>
              <a:t>Grasman</a:t>
            </a:r>
            <a:r>
              <a:rPr lang="en-US" sz="1400" dirty="0"/>
              <a:t> et al. 1996). Furthermore, lower PHA responses have been associated with reduced survival and dispersal in wild birds (Moeller and </a:t>
            </a:r>
            <a:r>
              <a:rPr lang="en-US" sz="1400" dirty="0" err="1"/>
              <a:t>Saino</a:t>
            </a:r>
            <a:r>
              <a:rPr lang="en-US" sz="1400" dirty="0"/>
              <a:t> 2004, Moeller and </a:t>
            </a:r>
            <a:r>
              <a:rPr lang="en-US" sz="1400" dirty="0" err="1"/>
              <a:t>Cassey</a:t>
            </a:r>
            <a:r>
              <a:rPr lang="en-US" sz="1400" dirty="0"/>
              <a:t> 2004</a:t>
            </a:r>
            <a:r>
              <a:rPr lang="en-US" sz="1400" dirty="0" smtClean="0"/>
              <a:t>).</a:t>
            </a:r>
          </a:p>
          <a:p>
            <a:endParaRPr lang="en-US" sz="1400" dirty="0"/>
          </a:p>
          <a:p>
            <a:r>
              <a:rPr lang="en-US" sz="1400" b="1" dirty="0"/>
              <a:t>Antibody Response</a:t>
            </a:r>
          </a:p>
          <a:p>
            <a:r>
              <a:rPr lang="en-US" sz="1400" dirty="0"/>
              <a:t>Pre-fledgling herring gulls at the River Raisin AOC and in Grand Traverse Bay had a 2-3 fold lower total antibody and IgG responses than herring gulls at the Pipe Island Twins reference site (ANOVA p&lt;0.0001 for total, p&lt;0.0001 for IgG; Fig. 7A).  Total and IgG responses in gulls in the Saginaw Bay AOC were similar to those at the reference site. Total antibody responses in Caspian terns were significantly higher at Charity than Two Tree Is. and the SB CDF (ANOVA p&lt;0.0009; Fig. 7B). IgG responses were significantly lower at Tahquamenon Is. than at Charity (ANOVA p&lt;0.0087).</a:t>
            </a:r>
          </a:p>
        </p:txBody>
      </p:sp>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7271" t="6818" r="19048" b="27366"/>
          <a:stretch/>
        </p:blipFill>
        <p:spPr>
          <a:xfrm>
            <a:off x="21689512" y="3195052"/>
            <a:ext cx="1900735" cy="1407853"/>
          </a:xfrm>
          <a:prstGeom prst="rect">
            <a:avLst/>
          </a:prstGeom>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5728" t="31818" r="27970" b="36258"/>
          <a:stretch/>
        </p:blipFill>
        <p:spPr>
          <a:xfrm>
            <a:off x="18929145" y="4597711"/>
            <a:ext cx="1397588" cy="1188808"/>
          </a:xfrm>
          <a:prstGeom prst="rect">
            <a:avLst/>
          </a:prstGeom>
        </p:spPr>
      </p:pic>
      <p:pic>
        <p:nvPicPr>
          <p:cNvPr id="56" name="Picture 55"/>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22099" y1="57037" x2="22099" y2="57037"/>
                        <a14:foregroundMark x1="40494" y1="55309" x2="40494" y2="55309"/>
                        <a14:foregroundMark x1="48272" y1="52963" x2="48272" y2="52963"/>
                        <a14:foregroundMark x1="56049" y1="58025" x2="56049" y2="58025"/>
                        <a14:foregroundMark x1="65679" y1="57037" x2="65679" y2="57037"/>
                        <a14:foregroundMark x1="65679" y1="48889" x2="65679" y2="48889"/>
                        <a14:foregroundMark x1="73457" y1="54815" x2="73457" y2="54815"/>
                        <a14:foregroundMark x1="34938" y1="67654" x2="34938" y2="67654"/>
                        <a14:foregroundMark x1="41358" y1="67654" x2="41358" y2="67654"/>
                        <a14:foregroundMark x1="45062" y1="67654" x2="45062" y2="67654"/>
                        <a14:foregroundMark x1="50494" y1="67654" x2="50494" y2="67654"/>
                        <a14:foregroundMark x1="55185" y1="67654" x2="55185" y2="67654"/>
                        <a14:foregroundMark x1="68395" y1="67160" x2="68395" y2="67160"/>
                        <a14:foregroundMark x1="64321" y1="71728" x2="64321" y2="71728"/>
                        <a14:foregroundMark x1="67531" y1="71728" x2="67531" y2="71728"/>
                        <a14:foregroundMark x1="33580" y1="71235" x2="33580" y2="71235"/>
                        <a14:foregroundMark x1="62469" y1="67160" x2="62469" y2="67160"/>
                      </a14:backgroundRemoval>
                    </a14:imgEffect>
                  </a14:imgLayer>
                </a14:imgProps>
              </a:ext>
              <a:ext uri="{28A0092B-C50C-407E-A947-70E740481C1C}">
                <a14:useLocalDpi xmlns:a14="http://schemas.microsoft.com/office/drawing/2010/main" val="0"/>
              </a:ext>
            </a:extLst>
          </a:blip>
          <a:stretch>
            <a:fillRect/>
          </a:stretch>
        </p:blipFill>
        <p:spPr>
          <a:xfrm>
            <a:off x="30065692" y="4000"/>
            <a:ext cx="2852708" cy="2852708"/>
          </a:xfrm>
          <a:prstGeom prst="rect">
            <a:avLst/>
          </a:prstGeom>
        </p:spPr>
      </p:pic>
      <p:pic>
        <p:nvPicPr>
          <p:cNvPr id="20" name="Picture 19"/>
          <p:cNvPicPr>
            <a:picLocks noChangeAspect="1"/>
          </p:cNvPicPr>
          <p:nvPr/>
        </p:nvPicPr>
        <p:blipFill rotWithShape="1">
          <a:blip r:embed="rId14" cstate="print">
            <a:extLst>
              <a:ext uri="{28A0092B-C50C-407E-A947-70E740481C1C}">
                <a14:useLocalDpi xmlns:a14="http://schemas.microsoft.com/office/drawing/2010/main" val="0"/>
              </a:ext>
            </a:extLst>
          </a:blip>
          <a:srcRect l="31009" t="23020" r="18261" b="22110"/>
          <a:stretch/>
        </p:blipFill>
        <p:spPr>
          <a:xfrm>
            <a:off x="20316014" y="4597751"/>
            <a:ext cx="840415" cy="1199256"/>
          </a:xfrm>
          <a:prstGeom prst="rect">
            <a:avLst/>
          </a:prstGeom>
        </p:spPr>
      </p:pic>
      <p:sp>
        <p:nvSpPr>
          <p:cNvPr id="38" name="TextBox 37"/>
          <p:cNvSpPr txBox="1"/>
          <p:nvPr/>
        </p:nvSpPr>
        <p:spPr>
          <a:xfrm>
            <a:off x="18862933" y="3161833"/>
            <a:ext cx="563156" cy="307777"/>
          </a:xfrm>
          <a:prstGeom prst="rect">
            <a:avLst/>
          </a:prstGeom>
          <a:noFill/>
        </p:spPr>
        <p:txBody>
          <a:bodyPr wrap="square" rtlCol="0">
            <a:spAutoFit/>
          </a:bodyPr>
          <a:lstStyle/>
          <a:p>
            <a:r>
              <a:rPr lang="en-US" sz="1400" b="1" dirty="0"/>
              <a:t>A.</a:t>
            </a:r>
          </a:p>
        </p:txBody>
      </p:sp>
      <p:sp>
        <p:nvSpPr>
          <p:cNvPr id="86" name="TextBox 85"/>
          <p:cNvSpPr txBox="1"/>
          <p:nvPr/>
        </p:nvSpPr>
        <p:spPr>
          <a:xfrm>
            <a:off x="20356432" y="3151542"/>
            <a:ext cx="563156" cy="307777"/>
          </a:xfrm>
          <a:prstGeom prst="rect">
            <a:avLst/>
          </a:prstGeom>
          <a:noFill/>
        </p:spPr>
        <p:txBody>
          <a:bodyPr wrap="square" rtlCol="0">
            <a:spAutoFit/>
          </a:bodyPr>
          <a:lstStyle/>
          <a:p>
            <a:r>
              <a:rPr lang="en-US" sz="1400" b="1" dirty="0"/>
              <a:t>B.</a:t>
            </a:r>
          </a:p>
        </p:txBody>
      </p:sp>
      <p:sp>
        <p:nvSpPr>
          <p:cNvPr id="87" name="TextBox 86"/>
          <p:cNvSpPr txBox="1"/>
          <p:nvPr/>
        </p:nvSpPr>
        <p:spPr>
          <a:xfrm>
            <a:off x="21612410" y="3143757"/>
            <a:ext cx="563156" cy="307777"/>
          </a:xfrm>
          <a:prstGeom prst="rect">
            <a:avLst/>
          </a:prstGeom>
          <a:noFill/>
        </p:spPr>
        <p:txBody>
          <a:bodyPr wrap="square" rtlCol="0">
            <a:spAutoFit/>
          </a:bodyPr>
          <a:lstStyle/>
          <a:p>
            <a:r>
              <a:rPr lang="en-US" sz="1400" b="1" dirty="0"/>
              <a:t>C.</a:t>
            </a:r>
          </a:p>
        </p:txBody>
      </p:sp>
      <p:sp>
        <p:nvSpPr>
          <p:cNvPr id="88" name="TextBox 87"/>
          <p:cNvSpPr txBox="1"/>
          <p:nvPr/>
        </p:nvSpPr>
        <p:spPr>
          <a:xfrm>
            <a:off x="18861494" y="4554480"/>
            <a:ext cx="563156" cy="307777"/>
          </a:xfrm>
          <a:prstGeom prst="rect">
            <a:avLst/>
          </a:prstGeom>
          <a:noFill/>
        </p:spPr>
        <p:txBody>
          <a:bodyPr wrap="square" rtlCol="0">
            <a:spAutoFit/>
          </a:bodyPr>
          <a:lstStyle/>
          <a:p>
            <a:r>
              <a:rPr lang="en-US" sz="1400" b="1" dirty="0"/>
              <a:t>D.</a:t>
            </a:r>
          </a:p>
        </p:txBody>
      </p:sp>
      <p:sp>
        <p:nvSpPr>
          <p:cNvPr id="89" name="TextBox 88"/>
          <p:cNvSpPr txBox="1"/>
          <p:nvPr/>
        </p:nvSpPr>
        <p:spPr>
          <a:xfrm>
            <a:off x="20236450" y="4553135"/>
            <a:ext cx="563156" cy="307777"/>
          </a:xfrm>
          <a:prstGeom prst="rect">
            <a:avLst/>
          </a:prstGeom>
          <a:noFill/>
        </p:spPr>
        <p:txBody>
          <a:bodyPr wrap="square" rtlCol="0">
            <a:spAutoFit/>
          </a:bodyPr>
          <a:lstStyle/>
          <a:p>
            <a:r>
              <a:rPr lang="en-US" sz="1400" b="1" dirty="0"/>
              <a:t>E.</a:t>
            </a:r>
          </a:p>
        </p:txBody>
      </p:sp>
      <p:pic>
        <p:nvPicPr>
          <p:cNvPr id="35" name="Picture 34"/>
          <p:cNvPicPr>
            <a:picLocks noChangeAspect="1"/>
          </p:cNvPicPr>
          <p:nvPr/>
        </p:nvPicPr>
        <p:blipFill rotWithShape="1">
          <a:blip r:embed="rId15" cstate="print">
            <a:extLst>
              <a:ext uri="{28A0092B-C50C-407E-A947-70E740481C1C}">
                <a14:useLocalDpi xmlns:a14="http://schemas.microsoft.com/office/drawing/2010/main" val="0"/>
              </a:ext>
            </a:extLst>
          </a:blip>
          <a:srcRect l="15509" r="2395" b="11995"/>
          <a:stretch/>
        </p:blipFill>
        <p:spPr>
          <a:xfrm>
            <a:off x="22028037" y="4602905"/>
            <a:ext cx="1562210" cy="1195272"/>
          </a:xfrm>
          <a:prstGeom prst="rect">
            <a:avLst/>
          </a:prstGeom>
        </p:spPr>
      </p:pic>
      <p:sp>
        <p:nvSpPr>
          <p:cNvPr id="94" name="TextBox 93"/>
          <p:cNvSpPr txBox="1"/>
          <p:nvPr/>
        </p:nvSpPr>
        <p:spPr>
          <a:xfrm>
            <a:off x="21975337" y="4551610"/>
            <a:ext cx="563156" cy="307777"/>
          </a:xfrm>
          <a:prstGeom prst="rect">
            <a:avLst/>
          </a:prstGeom>
          <a:noFill/>
        </p:spPr>
        <p:txBody>
          <a:bodyPr wrap="square" rtlCol="0">
            <a:spAutoFit/>
          </a:bodyPr>
          <a:lstStyle/>
          <a:p>
            <a:r>
              <a:rPr lang="en-US" sz="1400" b="1" dirty="0">
                <a:solidFill>
                  <a:schemeClr val="bg1"/>
                </a:solidFill>
              </a:rPr>
              <a:t>G.</a:t>
            </a:r>
          </a:p>
        </p:txBody>
      </p:sp>
      <p:sp>
        <p:nvSpPr>
          <p:cNvPr id="90" name="TextBox 89"/>
          <p:cNvSpPr txBox="1"/>
          <p:nvPr/>
        </p:nvSpPr>
        <p:spPr>
          <a:xfrm>
            <a:off x="13645112" y="3122450"/>
            <a:ext cx="4961326" cy="1015663"/>
          </a:xfrm>
          <a:prstGeom prst="rect">
            <a:avLst/>
          </a:prstGeom>
          <a:noFill/>
        </p:spPr>
        <p:txBody>
          <a:bodyPr wrap="square" lIns="0" rtlCol="0">
            <a:spAutoFit/>
          </a:bodyPr>
          <a:lstStyle/>
          <a:p>
            <a:r>
              <a:rPr lang="en-US" sz="1200" b="1" dirty="0">
                <a:latin typeface="Times New Roman" charset="0"/>
              </a:rPr>
              <a:t>Table 1.</a:t>
            </a:r>
            <a:r>
              <a:rPr lang="en-US" sz="1200" dirty="0">
                <a:latin typeface="Times New Roman" charset="0"/>
              </a:rPr>
              <a:t>  Relative risk ratios for incidence rates of embryonic </a:t>
            </a:r>
            <a:r>
              <a:rPr lang="en-US" sz="1200" dirty="0" err="1">
                <a:latin typeface="Times New Roman" charset="0"/>
              </a:rPr>
              <a:t>nonviability</a:t>
            </a:r>
            <a:r>
              <a:rPr lang="en-US" sz="1200" dirty="0">
                <a:latin typeface="Times New Roman" charset="0"/>
              </a:rPr>
              <a:t>, fertility, and failed development in herring gulls in the Saginaw Bay and River Raisin AOCs and Grand Traverse Bay compared to the reference site (Pipe Island Twins) during 2010-18.</a:t>
            </a:r>
          </a:p>
          <a:p>
            <a:endParaRPr lang="en-US" sz="1200" dirty="0"/>
          </a:p>
        </p:txBody>
      </p:sp>
      <p:sp>
        <p:nvSpPr>
          <p:cNvPr id="91" name="TextBox 90"/>
          <p:cNvSpPr txBox="1"/>
          <p:nvPr/>
        </p:nvSpPr>
        <p:spPr>
          <a:xfrm>
            <a:off x="21080281" y="4531851"/>
            <a:ext cx="563156" cy="307777"/>
          </a:xfrm>
          <a:prstGeom prst="rect">
            <a:avLst/>
          </a:prstGeom>
          <a:noFill/>
        </p:spPr>
        <p:txBody>
          <a:bodyPr wrap="square" rtlCol="0">
            <a:spAutoFit/>
          </a:bodyPr>
          <a:lstStyle/>
          <a:p>
            <a:r>
              <a:rPr lang="en-US" sz="1400" b="1" dirty="0"/>
              <a:t>F.</a:t>
            </a:r>
          </a:p>
        </p:txBody>
      </p:sp>
      <p:sp>
        <p:nvSpPr>
          <p:cNvPr id="92" name="Rectangle 91"/>
          <p:cNvSpPr/>
          <p:nvPr/>
        </p:nvSpPr>
        <p:spPr bwMode="auto">
          <a:xfrm>
            <a:off x="27810924" y="7086002"/>
            <a:ext cx="4569264" cy="3587393"/>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dirty="0">
              <a:solidFill>
                <a:srgbClr val="000000"/>
              </a:solidFill>
              <a:latin typeface="Arial" pitchFamily="34" charset="0"/>
              <a:cs typeface="Arial" pitchFamily="34" charset="0"/>
            </a:endParaRPr>
          </a:p>
        </p:txBody>
      </p:sp>
      <p:sp>
        <p:nvSpPr>
          <p:cNvPr id="3" name="Rectangle 2"/>
          <p:cNvSpPr/>
          <p:nvPr/>
        </p:nvSpPr>
        <p:spPr>
          <a:xfrm>
            <a:off x="848932" y="3818046"/>
            <a:ext cx="7810954" cy="7525137"/>
          </a:xfrm>
          <a:prstGeom prst="rect">
            <a:avLst/>
          </a:prstGeom>
        </p:spPr>
        <p:txBody>
          <a:bodyPr wrap="square">
            <a:spAutoFit/>
          </a:bodyPr>
          <a:lstStyle/>
          <a:p>
            <a:r>
              <a:rPr lang="en-US" sz="1400" dirty="0"/>
              <a:t>Significant concentrations of persistent organic pollutants including polychlorinated biphenyls (PCBs), chlorinated dioxins and furans, and organochlorine pesticides have contaminated the Great Lakes since their introduction during the 1940s-60s. Studies from the late 1960s onward have shown that fish-eating birds of the Great Lakes are excellent sentinel species for assessing and monitoring effects of contaminants including reproductive problems, deformities, and immune suppression (</a:t>
            </a:r>
            <a:r>
              <a:rPr lang="en-US" sz="1400" dirty="0" err="1"/>
              <a:t>Grasman</a:t>
            </a:r>
            <a:r>
              <a:rPr lang="en-US" sz="1400" dirty="0"/>
              <a:t> et al. 1996, 1998). PCBs and dioxins have been associated with Great Lakes Embryo Mortality, Edema, and Deformities Syndrome (GLEMEDS; </a:t>
            </a:r>
            <a:r>
              <a:rPr lang="en-US" sz="1400" dirty="0" err="1"/>
              <a:t>Grasman</a:t>
            </a:r>
            <a:r>
              <a:rPr lang="en-US" sz="1400" dirty="0"/>
              <a:t> et al. 1998). GLEMEDS in wild birds parallels chick edema disease in chickens, which is caused by the same contaminants (Gilbertson et al. 1991) and produces similar symptoms such as crossed bills, edema, </a:t>
            </a:r>
            <a:r>
              <a:rPr lang="en-US" sz="1400" dirty="0" err="1"/>
              <a:t>gastroschisis</a:t>
            </a:r>
            <a:r>
              <a:rPr lang="en-US" sz="1400" dirty="0"/>
              <a:t>, and embryonic mortality. Suppression of T cell-mediated immunity has been associated previously with organochlorines in young herring gulls and Caspian terns at contaminated Great Lakes sites (</a:t>
            </a:r>
            <a:r>
              <a:rPr lang="en-US" sz="1400" dirty="0" err="1"/>
              <a:t>Grasman</a:t>
            </a:r>
            <a:r>
              <a:rPr lang="en-US" sz="1400" dirty="0"/>
              <a:t> et al. 1996).</a:t>
            </a:r>
            <a:br>
              <a:rPr lang="en-US" sz="1400" dirty="0"/>
            </a:br>
            <a:endParaRPr lang="en-US" sz="700" dirty="0"/>
          </a:p>
          <a:p>
            <a:r>
              <a:rPr lang="en-US" sz="1400" dirty="0"/>
              <a:t>The Great Lakes Water Quality Agreement recognizes 14 Beneficial Use Impairments (BUIs) caused by contaminants at specially designated Areas of Concern (AOCs) and in lake-wide regions. Two wildlife-related BUIs are directly relevant to the background discussed above and to the present study: 1) bird or animal deformities or reproductive problems and 2) degraded fish and wildlife populations. The present study is a reassessment of these BUIs in the Saginaw Bay and River Raisin AOCs as part of the US Fish and Wildlife Service’s broader efforts under the Great Lakes Restoration Initiative (GLRI) Funding for AOCs and remediation and restoration of contaminated sediments. In 2014, Grand Traverse Bay was added as a new site. Herring gull eggs from Bellow Island in Grand Traverse Bay have elevated dioxin toxic equivalents (TEQs) despite medium PCB concentrations, and also elevated DDE concentrations (</a:t>
            </a:r>
            <a:r>
              <a:rPr lang="en-US" sz="1400" dirty="0" err="1"/>
              <a:t>Bowerman</a:t>
            </a:r>
            <a:r>
              <a:rPr lang="en-US" sz="1400" dirty="0"/>
              <a:t> et al. 2011). This unique mixture of contaminants may be a result of the herbicides and insecticides used on orchards surrounding the Grand Traverse Bay.</a:t>
            </a:r>
          </a:p>
          <a:p>
            <a:endParaRPr lang="en-US" sz="1400" dirty="0"/>
          </a:p>
          <a:p>
            <a:r>
              <a:rPr lang="en-US" sz="1400" dirty="0"/>
              <a:t>The specific purpose of this study was to reassess the reproduction, growth, and immunological health of colonial </a:t>
            </a:r>
            <a:r>
              <a:rPr lang="en-US" sz="1400" dirty="0" err="1"/>
              <a:t>waterbirds</a:t>
            </a:r>
            <a:r>
              <a:rPr lang="en-US" sz="1400" dirty="0"/>
              <a:t> in the Saginaw Bay and River Raisin AOCs and Grand Traverse Bay. Endpoints used in this assessment included embryonic mortality, deformities, overall reproductive success, chick growth, and T cell and antibody-mediated immune responses in chicks. Low immune responses, including the </a:t>
            </a:r>
            <a:r>
              <a:rPr lang="en-US" sz="1400" dirty="0" err="1"/>
              <a:t>phytohemagglutanin</a:t>
            </a:r>
            <a:r>
              <a:rPr lang="en-US" sz="1400" dirty="0"/>
              <a:t> (PHA) skin response (a measure of T cell function), are associated with reduced survival and dispersal in wild song birds (Moeller and </a:t>
            </a:r>
            <a:r>
              <a:rPr lang="en-US" sz="1400" dirty="0" err="1"/>
              <a:t>Saino</a:t>
            </a:r>
            <a:r>
              <a:rPr lang="en-US" sz="1400" dirty="0"/>
              <a:t> 2004, Moeller and </a:t>
            </a:r>
            <a:r>
              <a:rPr lang="en-US" sz="1400" dirty="0" err="1"/>
              <a:t>Cassey</a:t>
            </a:r>
            <a:r>
              <a:rPr lang="en-US" sz="1400" dirty="0"/>
              <a:t> 2004). Herring gulls from the reference colonies chosen for this study (Fig. 1) have low concentrations of organochlorines compared to those collected from the Saginaw Bay and River Raisin AOCs and Grand Traverse Bay (</a:t>
            </a:r>
            <a:r>
              <a:rPr lang="en-US" sz="1400" dirty="0" err="1"/>
              <a:t>Bowerman</a:t>
            </a:r>
            <a:r>
              <a:rPr lang="en-US" sz="1400" dirty="0"/>
              <a:t> et al. 2011).</a:t>
            </a:r>
          </a:p>
          <a:p>
            <a:r>
              <a:rPr lang="en-US" sz="1400" dirty="0"/>
              <a:t/>
            </a:r>
            <a:br>
              <a:rPr lang="en-US" sz="1400" dirty="0"/>
            </a:br>
            <a:endParaRPr lang="en-US" sz="1400" dirty="0"/>
          </a:p>
        </p:txBody>
      </p:sp>
      <p:sp>
        <p:nvSpPr>
          <p:cNvPr id="5" name="TextBox 4"/>
          <p:cNvSpPr txBox="1"/>
          <p:nvPr/>
        </p:nvSpPr>
        <p:spPr>
          <a:xfrm>
            <a:off x="27797860" y="9717458"/>
            <a:ext cx="4662531" cy="1015663"/>
          </a:xfrm>
          <a:prstGeom prst="rect">
            <a:avLst/>
          </a:prstGeom>
          <a:noFill/>
        </p:spPr>
        <p:txBody>
          <a:bodyPr wrap="square" rtlCol="0">
            <a:spAutoFit/>
          </a:bodyPr>
          <a:lstStyle/>
          <a:p>
            <a:r>
              <a:rPr lang="en-US" sz="1200" b="1" dirty="0"/>
              <a:t>Figure 7</a:t>
            </a:r>
            <a:r>
              <a:rPr lang="en-US" sz="1200" dirty="0"/>
              <a:t>.  Mean total and IgG antibody titers in pre-fledging herring gulls at AOCs, Grand Traverse Bay, and reference sites in </a:t>
            </a:r>
            <a:r>
              <a:rPr lang="en-US" sz="1200" dirty="0" smtClean="0"/>
              <a:t>2010-18. </a:t>
            </a:r>
            <a:r>
              <a:rPr lang="en-US" sz="1200" dirty="0"/>
              <a:t>Sites sharing letter(s) were not significantly different by Tukey’s test (p &lt; 0.05). Numbers indicate sample sizes. Error bars indicate the standard error.</a:t>
            </a:r>
          </a:p>
        </p:txBody>
      </p:sp>
      <p:sp>
        <p:nvSpPr>
          <p:cNvPr id="41" name="Rectangle 40"/>
          <p:cNvSpPr/>
          <p:nvPr/>
        </p:nvSpPr>
        <p:spPr bwMode="auto">
          <a:xfrm>
            <a:off x="10094018" y="7180852"/>
            <a:ext cx="1199317" cy="1583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109" name="Rectangle 108"/>
          <p:cNvSpPr/>
          <p:nvPr/>
        </p:nvSpPr>
        <p:spPr bwMode="auto">
          <a:xfrm>
            <a:off x="13726744" y="7302213"/>
            <a:ext cx="1199317" cy="1583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110" name="Rectangle 109"/>
          <p:cNvSpPr/>
          <p:nvPr/>
        </p:nvSpPr>
        <p:spPr bwMode="auto">
          <a:xfrm>
            <a:off x="16749915" y="7316597"/>
            <a:ext cx="1555410" cy="1717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111" name="Rectangle 110"/>
          <p:cNvSpPr/>
          <p:nvPr/>
        </p:nvSpPr>
        <p:spPr bwMode="auto">
          <a:xfrm>
            <a:off x="16742821" y="7142225"/>
            <a:ext cx="1470151" cy="4476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pic>
        <p:nvPicPr>
          <p:cNvPr id="48" name="Pictur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417857" y="9570926"/>
            <a:ext cx="808468" cy="211875"/>
          </a:xfrm>
          <a:prstGeom prst="rect">
            <a:avLst/>
          </a:prstGeom>
        </p:spPr>
      </p:pic>
      <p:sp>
        <p:nvSpPr>
          <p:cNvPr id="124" name="TextBox 123"/>
          <p:cNvSpPr txBox="1"/>
          <p:nvPr/>
        </p:nvSpPr>
        <p:spPr>
          <a:xfrm>
            <a:off x="28447760" y="7297859"/>
            <a:ext cx="172225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b="1" dirty="0">
                <a:latin typeface="Arial"/>
                <a:cs typeface="Arial"/>
              </a:rPr>
              <a:t>Total ANOVA Site: p&lt;0.0001</a:t>
            </a:r>
          </a:p>
          <a:p>
            <a:r>
              <a:rPr lang="en-US" sz="900" b="1" dirty="0">
                <a:latin typeface="Arial"/>
                <a:cs typeface="Arial"/>
              </a:rPr>
              <a:t>IgG ANOVA Site: p&lt;0.0001</a:t>
            </a:r>
          </a:p>
        </p:txBody>
      </p:sp>
      <p:sp>
        <p:nvSpPr>
          <p:cNvPr id="141" name="TextBox 140"/>
          <p:cNvSpPr txBox="1"/>
          <p:nvPr/>
        </p:nvSpPr>
        <p:spPr>
          <a:xfrm>
            <a:off x="30416531" y="7127325"/>
            <a:ext cx="1899720" cy="230832"/>
          </a:xfrm>
          <a:prstGeom prst="rect">
            <a:avLst/>
          </a:prstGeom>
          <a:noFill/>
        </p:spPr>
        <p:txBody>
          <a:bodyPr wrap="square" rtlCol="0">
            <a:spAutoFit/>
          </a:bodyPr>
          <a:lstStyle/>
          <a:p>
            <a:r>
              <a:rPr lang="en-US" sz="900" b="1" dirty="0">
                <a:latin typeface="Arial"/>
                <a:cs typeface="Arial"/>
              </a:rPr>
              <a:t>B) Caspian Tern</a:t>
            </a:r>
          </a:p>
        </p:txBody>
      </p:sp>
      <p:sp>
        <p:nvSpPr>
          <p:cNvPr id="142" name="TextBox 141"/>
          <p:cNvSpPr txBox="1"/>
          <p:nvPr/>
        </p:nvSpPr>
        <p:spPr>
          <a:xfrm>
            <a:off x="27922907" y="7138841"/>
            <a:ext cx="1015955" cy="230832"/>
          </a:xfrm>
          <a:prstGeom prst="rect">
            <a:avLst/>
          </a:prstGeom>
          <a:noFill/>
        </p:spPr>
        <p:txBody>
          <a:bodyPr wrap="square" rtlCol="0">
            <a:spAutoFit/>
          </a:bodyPr>
          <a:lstStyle/>
          <a:p>
            <a:r>
              <a:rPr lang="en-US" sz="900" b="1" dirty="0">
                <a:latin typeface="Arial"/>
                <a:cs typeface="Arial"/>
              </a:rPr>
              <a:t>A) Herring Gull</a:t>
            </a:r>
          </a:p>
        </p:txBody>
      </p:sp>
      <p:pic>
        <p:nvPicPr>
          <p:cNvPr id="144" name="Picture 1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411240" y="9573945"/>
            <a:ext cx="808468" cy="211875"/>
          </a:xfrm>
          <a:prstGeom prst="rect">
            <a:avLst/>
          </a:prstGeom>
        </p:spPr>
      </p:pic>
      <p:sp>
        <p:nvSpPr>
          <p:cNvPr id="145" name="TextBox 144"/>
          <p:cNvSpPr txBox="1"/>
          <p:nvPr/>
        </p:nvSpPr>
        <p:spPr>
          <a:xfrm>
            <a:off x="30715219" y="7290167"/>
            <a:ext cx="177582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b="1" dirty="0">
                <a:latin typeface="Arial"/>
                <a:cs typeface="Arial"/>
              </a:rPr>
              <a:t>Total ANOVA Site: p&lt;0.0009</a:t>
            </a:r>
          </a:p>
          <a:p>
            <a:r>
              <a:rPr lang="en-US" sz="900" b="1" dirty="0">
                <a:latin typeface="Arial"/>
                <a:cs typeface="Arial"/>
              </a:rPr>
              <a:t>IgG ANOVA Site: </a:t>
            </a:r>
            <a:r>
              <a:rPr lang="en-US" sz="900" b="1" dirty="0" smtClean="0">
                <a:latin typeface="Arial"/>
                <a:cs typeface="Arial"/>
              </a:rPr>
              <a:t>p&lt;0.009</a:t>
            </a:r>
            <a:endParaRPr lang="en-US" sz="900" b="1" dirty="0">
              <a:latin typeface="Arial"/>
              <a:cs typeface="Arial"/>
            </a:endParaRPr>
          </a:p>
        </p:txBody>
      </p:sp>
      <p:sp>
        <p:nvSpPr>
          <p:cNvPr id="174" name="Rectangle 173"/>
          <p:cNvSpPr/>
          <p:nvPr/>
        </p:nvSpPr>
        <p:spPr bwMode="auto">
          <a:xfrm>
            <a:off x="24134070" y="7117961"/>
            <a:ext cx="1582299" cy="1897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nvGrpSpPr>
          <p:cNvPr id="182" name="Group 181"/>
          <p:cNvGrpSpPr/>
          <p:nvPr/>
        </p:nvGrpSpPr>
        <p:grpSpPr>
          <a:xfrm>
            <a:off x="9166190" y="7103820"/>
            <a:ext cx="5081198" cy="2929765"/>
            <a:chOff x="9166190" y="7103820"/>
            <a:chExt cx="5081198" cy="2929765"/>
          </a:xfrm>
        </p:grpSpPr>
        <p:grpSp>
          <p:nvGrpSpPr>
            <p:cNvPr id="181" name="Group 180"/>
            <p:cNvGrpSpPr/>
            <p:nvPr/>
          </p:nvGrpSpPr>
          <p:grpSpPr>
            <a:xfrm>
              <a:off x="9166190" y="7103820"/>
              <a:ext cx="5055056" cy="2929765"/>
              <a:chOff x="9163933" y="7458156"/>
              <a:chExt cx="5055056" cy="2929765"/>
            </a:xfrm>
          </p:grpSpPr>
          <p:grpSp>
            <p:nvGrpSpPr>
              <p:cNvPr id="171" name="Group 170"/>
              <p:cNvGrpSpPr/>
              <p:nvPr/>
            </p:nvGrpSpPr>
            <p:grpSpPr>
              <a:xfrm>
                <a:off x="9163933" y="7477564"/>
                <a:ext cx="5055056" cy="2910357"/>
                <a:chOff x="18932242" y="7128923"/>
                <a:chExt cx="4751473" cy="2910357"/>
              </a:xfrm>
            </p:grpSpPr>
            <p:grpSp>
              <p:nvGrpSpPr>
                <p:cNvPr id="2" name="Group 1"/>
                <p:cNvGrpSpPr/>
                <p:nvPr/>
              </p:nvGrpSpPr>
              <p:grpSpPr>
                <a:xfrm>
                  <a:off x="18932242" y="7128923"/>
                  <a:ext cx="4751473" cy="2910357"/>
                  <a:chOff x="18618890" y="7137410"/>
                  <a:chExt cx="4751473" cy="2910357"/>
                </a:xfrm>
              </p:grpSpPr>
              <p:pic>
                <p:nvPicPr>
                  <p:cNvPr id="58" name="Picture 57"/>
                  <p:cNvPicPr>
                    <a:picLocks noChangeAspect="1"/>
                  </p:cNvPicPr>
                  <p:nvPr/>
                </p:nvPicPr>
                <p:blipFill rotWithShape="1">
                  <a:blip r:embed="rId17">
                    <a:extLst>
                      <a:ext uri="{28A0092B-C50C-407E-A947-70E740481C1C}">
                        <a14:useLocalDpi xmlns:a14="http://schemas.microsoft.com/office/drawing/2010/main" val="0"/>
                      </a:ext>
                    </a:extLst>
                  </a:blip>
                  <a:srcRect t="14635" r="8230" b="3169"/>
                  <a:stretch/>
                </p:blipFill>
                <p:spPr>
                  <a:xfrm>
                    <a:off x="18618890" y="7145079"/>
                    <a:ext cx="4751473" cy="2902688"/>
                  </a:xfrm>
                  <a:prstGeom prst="rect">
                    <a:avLst/>
                  </a:prstGeom>
                  <a:solidFill>
                    <a:srgbClr val="000000"/>
                  </a:solidFill>
                </p:spPr>
              </p:pic>
              <p:cxnSp>
                <p:nvCxnSpPr>
                  <p:cNvPr id="121" name="Straight Connector 120"/>
                  <p:cNvCxnSpPr/>
                  <p:nvPr/>
                </p:nvCxnSpPr>
                <p:spPr bwMode="auto">
                  <a:xfrm flipV="1">
                    <a:off x="19034749" y="8263012"/>
                    <a:ext cx="221064" cy="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2" name="Straight Connector 121"/>
                  <p:cNvCxnSpPr/>
                  <p:nvPr/>
                </p:nvCxnSpPr>
                <p:spPr bwMode="auto">
                  <a:xfrm flipV="1">
                    <a:off x="19962405" y="8310805"/>
                    <a:ext cx="859532" cy="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38" name="Straight Connector 137"/>
                  <p:cNvCxnSpPr/>
                  <p:nvPr/>
                </p:nvCxnSpPr>
                <p:spPr bwMode="auto">
                  <a:xfrm flipV="1">
                    <a:off x="20860551" y="8158303"/>
                    <a:ext cx="979639" cy="22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39" name="Straight Connector 138"/>
                  <p:cNvCxnSpPr/>
                  <p:nvPr/>
                </p:nvCxnSpPr>
                <p:spPr bwMode="auto">
                  <a:xfrm flipV="1">
                    <a:off x="21862440" y="7856011"/>
                    <a:ext cx="759160" cy="950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0" name="Straight Connector 139"/>
                  <p:cNvCxnSpPr/>
                  <p:nvPr/>
                </p:nvCxnSpPr>
                <p:spPr bwMode="auto">
                  <a:xfrm>
                    <a:off x="22844782" y="8263012"/>
                    <a:ext cx="11384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7" name="Straight Connector 46"/>
                  <p:cNvCxnSpPr/>
                  <p:nvPr/>
                </p:nvCxnSpPr>
                <p:spPr bwMode="auto">
                  <a:xfrm flipV="1">
                    <a:off x="19932223" y="7145079"/>
                    <a:ext cx="8305" cy="2519321"/>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0" name="Straight Connector 149"/>
                  <p:cNvCxnSpPr/>
                  <p:nvPr/>
                </p:nvCxnSpPr>
                <p:spPr bwMode="auto">
                  <a:xfrm flipV="1">
                    <a:off x="20827710" y="7137410"/>
                    <a:ext cx="8305" cy="2519321"/>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1" name="Straight Connector 150"/>
                  <p:cNvCxnSpPr/>
                  <p:nvPr/>
                </p:nvCxnSpPr>
                <p:spPr bwMode="auto">
                  <a:xfrm flipV="1">
                    <a:off x="21836246" y="7138538"/>
                    <a:ext cx="8305" cy="2519321"/>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9" name="Straight Connector 158"/>
                  <p:cNvCxnSpPr/>
                  <p:nvPr/>
                </p:nvCxnSpPr>
                <p:spPr bwMode="auto">
                  <a:xfrm flipV="1">
                    <a:off x="22733028" y="7656947"/>
                    <a:ext cx="8305" cy="2007454"/>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cxnSp>
              <p:nvCxnSpPr>
                <p:cNvPr id="165" name="Straight Connector 164"/>
                <p:cNvCxnSpPr/>
                <p:nvPr/>
              </p:nvCxnSpPr>
              <p:spPr bwMode="auto">
                <a:xfrm flipV="1">
                  <a:off x="19701408" y="8254525"/>
                  <a:ext cx="320282" cy="2"/>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66" name="Straight Connector 165"/>
                <p:cNvCxnSpPr/>
                <p:nvPr/>
              </p:nvCxnSpPr>
              <p:spPr bwMode="auto">
                <a:xfrm>
                  <a:off x="20153933" y="8254525"/>
                  <a:ext cx="916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73" name="Straight Connector 172"/>
                <p:cNvCxnSpPr/>
                <p:nvPr/>
              </p:nvCxnSpPr>
              <p:spPr bwMode="auto">
                <a:xfrm flipV="1">
                  <a:off x="23399598" y="8258020"/>
                  <a:ext cx="221064" cy="1"/>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sp>
            <p:nvSpPr>
              <p:cNvPr id="66" name="Rectangle 65"/>
              <p:cNvSpPr/>
              <p:nvPr/>
            </p:nvSpPr>
            <p:spPr bwMode="auto">
              <a:xfrm>
                <a:off x="9545753" y="7458156"/>
                <a:ext cx="2589687" cy="2337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108" name="TextBox 107"/>
              <p:cNvSpPr txBox="1"/>
              <p:nvPr/>
            </p:nvSpPr>
            <p:spPr>
              <a:xfrm>
                <a:off x="9522639" y="7458156"/>
                <a:ext cx="1020165" cy="230832"/>
              </a:xfrm>
              <a:prstGeom prst="rect">
                <a:avLst/>
              </a:prstGeom>
              <a:noFill/>
            </p:spPr>
            <p:txBody>
              <a:bodyPr wrap="square" rtlCol="0">
                <a:spAutoFit/>
              </a:bodyPr>
              <a:lstStyle/>
              <a:p>
                <a:r>
                  <a:rPr lang="en-US" sz="900" b="1" dirty="0">
                    <a:latin typeface="Arial"/>
                    <a:cs typeface="Arial"/>
                  </a:rPr>
                  <a:t>A) Herring Gull</a:t>
                </a:r>
              </a:p>
            </p:txBody>
          </p:sp>
        </p:grpSp>
        <p:sp>
          <p:nvSpPr>
            <p:cNvPr id="107" name="TextBox 106"/>
            <p:cNvSpPr txBox="1"/>
            <p:nvPr/>
          </p:nvSpPr>
          <p:spPr>
            <a:xfrm>
              <a:off x="13193174" y="7179821"/>
              <a:ext cx="1054214" cy="369332"/>
            </a:xfrm>
            <a:prstGeom prst="rect">
              <a:avLst/>
            </a:prstGeom>
            <a:noFill/>
          </p:spPr>
          <p:txBody>
            <a:bodyPr wrap="square" rtlCol="0">
              <a:spAutoFit/>
            </a:bodyPr>
            <a:lstStyle/>
            <a:p>
              <a:r>
                <a:rPr lang="en-US" sz="900" b="1" dirty="0">
                  <a:latin typeface="Arial"/>
                  <a:cs typeface="Arial"/>
                </a:rPr>
                <a:t>ANOVA</a:t>
              </a:r>
            </a:p>
            <a:p>
              <a:r>
                <a:rPr lang="en-US" sz="900" b="1" dirty="0">
                  <a:latin typeface="Arial"/>
                  <a:cs typeface="Arial"/>
                </a:rPr>
                <a:t>  Site: p&lt; 0.0001</a:t>
              </a:r>
            </a:p>
          </p:txBody>
        </p:sp>
      </p:grpSp>
      <p:grpSp>
        <p:nvGrpSpPr>
          <p:cNvPr id="79" name="Group 78"/>
          <p:cNvGrpSpPr/>
          <p:nvPr/>
        </p:nvGrpSpPr>
        <p:grpSpPr>
          <a:xfrm>
            <a:off x="14480914" y="7189110"/>
            <a:ext cx="3787102" cy="2793390"/>
            <a:chOff x="24134060" y="7518409"/>
            <a:chExt cx="3170719" cy="2460479"/>
          </a:xfrm>
        </p:grpSpPr>
        <p:pic>
          <p:nvPicPr>
            <p:cNvPr id="68" name="Picture 67"/>
            <p:cNvPicPr>
              <a:picLocks noChangeAspect="1"/>
            </p:cNvPicPr>
            <p:nvPr/>
          </p:nvPicPr>
          <p:blipFill rotWithShape="1">
            <a:blip r:embed="rId18">
              <a:extLst>
                <a:ext uri="{28A0092B-C50C-407E-A947-70E740481C1C}">
                  <a14:useLocalDpi xmlns:a14="http://schemas.microsoft.com/office/drawing/2010/main" val="0"/>
                </a:ext>
              </a:extLst>
            </a:blip>
            <a:srcRect t="17039" r="12071" b="8943"/>
            <a:stretch/>
          </p:blipFill>
          <p:spPr>
            <a:xfrm>
              <a:off x="24134060" y="7621082"/>
              <a:ext cx="3170719" cy="2357806"/>
            </a:xfrm>
            <a:prstGeom prst="rect">
              <a:avLst/>
            </a:prstGeom>
          </p:spPr>
        </p:pic>
        <p:cxnSp>
          <p:nvCxnSpPr>
            <p:cNvPr id="146" name="Straight Connector 145"/>
            <p:cNvCxnSpPr/>
            <p:nvPr/>
          </p:nvCxnSpPr>
          <p:spPr bwMode="auto">
            <a:xfrm>
              <a:off x="24581301" y="8361925"/>
              <a:ext cx="260823" cy="145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7" name="Straight Connector 146"/>
            <p:cNvCxnSpPr/>
            <p:nvPr/>
          </p:nvCxnSpPr>
          <p:spPr bwMode="auto">
            <a:xfrm flipV="1">
              <a:off x="24879792" y="8596423"/>
              <a:ext cx="400579" cy="4516"/>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8" name="Straight Connector 147"/>
            <p:cNvCxnSpPr/>
            <p:nvPr/>
          </p:nvCxnSpPr>
          <p:spPr bwMode="auto">
            <a:xfrm flipV="1">
              <a:off x="25584150" y="8545814"/>
              <a:ext cx="578713" cy="621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9" name="Straight Connector 148"/>
            <p:cNvCxnSpPr/>
            <p:nvPr/>
          </p:nvCxnSpPr>
          <p:spPr bwMode="auto">
            <a:xfrm flipV="1">
              <a:off x="26198355" y="8912888"/>
              <a:ext cx="695799" cy="128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60" name="Straight Connector 159"/>
            <p:cNvCxnSpPr/>
            <p:nvPr/>
          </p:nvCxnSpPr>
          <p:spPr bwMode="auto">
            <a:xfrm flipV="1">
              <a:off x="25328687" y="8545814"/>
              <a:ext cx="127603" cy="169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61" name="Straight Connector 160"/>
            <p:cNvCxnSpPr/>
            <p:nvPr/>
          </p:nvCxnSpPr>
          <p:spPr bwMode="auto">
            <a:xfrm>
              <a:off x="27046286" y="8909445"/>
              <a:ext cx="174157" cy="344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62" name="Straight Connector 161"/>
            <p:cNvCxnSpPr/>
            <p:nvPr/>
          </p:nvCxnSpPr>
          <p:spPr bwMode="auto">
            <a:xfrm flipV="1">
              <a:off x="25328687" y="7650586"/>
              <a:ext cx="1" cy="1859677"/>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63" name="Straight Connector 162"/>
            <p:cNvCxnSpPr/>
            <p:nvPr/>
          </p:nvCxnSpPr>
          <p:spPr bwMode="auto">
            <a:xfrm flipV="1">
              <a:off x="24863828" y="7643705"/>
              <a:ext cx="15964" cy="1866558"/>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64" name="Straight Connector 163"/>
            <p:cNvCxnSpPr/>
            <p:nvPr/>
          </p:nvCxnSpPr>
          <p:spPr bwMode="auto">
            <a:xfrm flipV="1">
              <a:off x="26174511" y="7518409"/>
              <a:ext cx="4153" cy="1992026"/>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sp>
        <p:nvSpPr>
          <p:cNvPr id="157" name="TextBox 156"/>
          <p:cNvSpPr txBox="1"/>
          <p:nvPr/>
        </p:nvSpPr>
        <p:spPr>
          <a:xfrm>
            <a:off x="17008859" y="7174497"/>
            <a:ext cx="1081168" cy="369332"/>
          </a:xfrm>
          <a:prstGeom prst="rect">
            <a:avLst/>
          </a:prstGeom>
          <a:noFill/>
        </p:spPr>
        <p:txBody>
          <a:bodyPr wrap="square" rtlCol="0">
            <a:spAutoFit/>
          </a:bodyPr>
          <a:lstStyle/>
          <a:p>
            <a:r>
              <a:rPr lang="en-US" sz="900" b="1" dirty="0">
                <a:latin typeface="Arial"/>
                <a:cs typeface="Arial"/>
              </a:rPr>
              <a:t>ANOVA</a:t>
            </a:r>
          </a:p>
          <a:p>
            <a:r>
              <a:rPr lang="en-US" sz="900" b="1" dirty="0">
                <a:latin typeface="Arial"/>
                <a:cs typeface="Arial"/>
              </a:rPr>
              <a:t>  Site: p&lt; 0.0001</a:t>
            </a:r>
          </a:p>
        </p:txBody>
      </p:sp>
      <p:pic>
        <p:nvPicPr>
          <p:cNvPr id="168"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40526" y="15871519"/>
            <a:ext cx="5660855" cy="3184231"/>
          </a:xfrm>
          <a:prstGeom prst="rect">
            <a:avLst/>
          </a:prstGeom>
        </p:spPr>
      </p:pic>
      <p:sp>
        <p:nvSpPr>
          <p:cNvPr id="116" name="TextBox 115"/>
          <p:cNvSpPr txBox="1"/>
          <p:nvPr/>
        </p:nvSpPr>
        <p:spPr>
          <a:xfrm>
            <a:off x="14966062" y="7083802"/>
            <a:ext cx="1088065" cy="230832"/>
          </a:xfrm>
          <a:prstGeom prst="rect">
            <a:avLst/>
          </a:prstGeom>
          <a:noFill/>
        </p:spPr>
        <p:txBody>
          <a:bodyPr wrap="square" rtlCol="0">
            <a:spAutoFit/>
          </a:bodyPr>
          <a:lstStyle/>
          <a:p>
            <a:r>
              <a:rPr lang="en-US" sz="900" b="1" dirty="0">
                <a:latin typeface="Arial"/>
                <a:cs typeface="Arial"/>
              </a:rPr>
              <a:t>B) Caspian Tern</a:t>
            </a:r>
          </a:p>
        </p:txBody>
      </p:sp>
      <p:grpSp>
        <p:nvGrpSpPr>
          <p:cNvPr id="81" name="Group 80"/>
          <p:cNvGrpSpPr/>
          <p:nvPr/>
        </p:nvGrpSpPr>
        <p:grpSpPr>
          <a:xfrm>
            <a:off x="29408173" y="3167731"/>
            <a:ext cx="2950033" cy="2857601"/>
            <a:chOff x="29408173" y="3167731"/>
            <a:chExt cx="2950033" cy="2857601"/>
          </a:xfrm>
        </p:grpSpPr>
        <p:grpSp>
          <p:nvGrpSpPr>
            <p:cNvPr id="77" name="Group 76"/>
            <p:cNvGrpSpPr/>
            <p:nvPr/>
          </p:nvGrpSpPr>
          <p:grpSpPr>
            <a:xfrm>
              <a:off x="31271311" y="3348179"/>
              <a:ext cx="1034768" cy="2465116"/>
              <a:chOff x="31271311" y="3348179"/>
              <a:chExt cx="1034768" cy="2465116"/>
            </a:xfrm>
          </p:grpSpPr>
          <p:pic>
            <p:nvPicPr>
              <p:cNvPr id="183" name="Picture 182"/>
              <p:cNvPicPr>
                <a:picLocks noChangeAspect="1"/>
              </p:cNvPicPr>
              <p:nvPr/>
            </p:nvPicPr>
            <p:blipFill rotWithShape="1">
              <a:blip r:embed="rId20" cstate="print">
                <a:extLst>
                  <a:ext uri="{28A0092B-C50C-407E-A947-70E740481C1C}">
                    <a14:useLocalDpi xmlns:a14="http://schemas.microsoft.com/office/drawing/2010/main" val="0"/>
                  </a:ext>
                </a:extLst>
              </a:blip>
              <a:srcRect l="53644" t="11820" r="13360" b="4325"/>
              <a:stretch/>
            </p:blipFill>
            <p:spPr>
              <a:xfrm>
                <a:off x="31278157" y="3348179"/>
                <a:ext cx="1001891" cy="2465116"/>
              </a:xfrm>
              <a:prstGeom prst="rect">
                <a:avLst/>
              </a:prstGeom>
            </p:spPr>
          </p:pic>
          <p:cxnSp>
            <p:nvCxnSpPr>
              <p:cNvPr id="135" name="Straight Connector 134"/>
              <p:cNvCxnSpPr/>
              <p:nvPr/>
            </p:nvCxnSpPr>
            <p:spPr bwMode="auto">
              <a:xfrm>
                <a:off x="31271311" y="4575476"/>
                <a:ext cx="1034768" cy="385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6" name="TextBox 185"/>
              <p:cNvSpPr txBox="1"/>
              <p:nvPr/>
            </p:nvSpPr>
            <p:spPr>
              <a:xfrm>
                <a:off x="31546321" y="5301344"/>
                <a:ext cx="242374" cy="215444"/>
              </a:xfrm>
              <a:prstGeom prst="rect">
                <a:avLst/>
              </a:prstGeom>
              <a:noFill/>
            </p:spPr>
            <p:txBody>
              <a:bodyPr wrap="none" rtlCol="0">
                <a:spAutoFit/>
              </a:bodyPr>
              <a:lstStyle/>
              <a:p>
                <a:r>
                  <a:rPr lang="en-US" sz="800" b="1" dirty="0">
                    <a:solidFill>
                      <a:schemeClr val="bg1"/>
                    </a:solidFill>
                    <a:latin typeface="Arial" panose="020B0604020202020204" pitchFamily="34" charset="0"/>
                    <a:cs typeface="Arial" panose="020B0604020202020204" pitchFamily="34" charset="0"/>
                  </a:rPr>
                  <a:t>a</a:t>
                </a:r>
              </a:p>
            </p:txBody>
          </p:sp>
        </p:grpSp>
        <p:grpSp>
          <p:nvGrpSpPr>
            <p:cNvPr id="76" name="Group 75"/>
            <p:cNvGrpSpPr/>
            <p:nvPr/>
          </p:nvGrpSpPr>
          <p:grpSpPr>
            <a:xfrm>
              <a:off x="30527459" y="3345479"/>
              <a:ext cx="666750" cy="2465116"/>
              <a:chOff x="30527459" y="3345479"/>
              <a:chExt cx="666750" cy="2465116"/>
            </a:xfrm>
          </p:grpSpPr>
          <p:pic>
            <p:nvPicPr>
              <p:cNvPr id="180" name="Picture 179"/>
              <p:cNvPicPr>
                <a:picLocks noChangeAspect="1"/>
              </p:cNvPicPr>
              <p:nvPr/>
            </p:nvPicPr>
            <p:blipFill rotWithShape="1">
              <a:blip r:embed="rId20" cstate="print">
                <a:extLst>
                  <a:ext uri="{28A0092B-C50C-407E-A947-70E740481C1C}">
                    <a14:useLocalDpi xmlns:a14="http://schemas.microsoft.com/office/drawing/2010/main" val="0"/>
                  </a:ext>
                </a:extLst>
              </a:blip>
              <a:srcRect l="31326" t="11820" r="46715" b="4325"/>
              <a:stretch/>
            </p:blipFill>
            <p:spPr>
              <a:xfrm>
                <a:off x="30527459" y="3345479"/>
                <a:ext cx="666750" cy="2465116"/>
              </a:xfrm>
              <a:prstGeom prst="rect">
                <a:avLst/>
              </a:prstGeom>
            </p:spPr>
          </p:pic>
          <p:cxnSp>
            <p:nvCxnSpPr>
              <p:cNvPr id="134" name="Straight Connector 133"/>
              <p:cNvCxnSpPr/>
              <p:nvPr/>
            </p:nvCxnSpPr>
            <p:spPr bwMode="auto">
              <a:xfrm>
                <a:off x="30527459" y="4498532"/>
                <a:ext cx="62921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5" name="TextBox 184"/>
              <p:cNvSpPr txBox="1"/>
              <p:nvPr/>
            </p:nvSpPr>
            <p:spPr>
              <a:xfrm>
                <a:off x="30679716" y="5302336"/>
                <a:ext cx="242374" cy="215444"/>
              </a:xfrm>
              <a:prstGeom prst="rect">
                <a:avLst/>
              </a:prstGeom>
              <a:noFill/>
            </p:spPr>
            <p:txBody>
              <a:bodyPr wrap="none" rtlCol="0">
                <a:spAutoFit/>
              </a:bodyPr>
              <a:lstStyle/>
              <a:p>
                <a:r>
                  <a:rPr lang="en-US" sz="800" b="1" dirty="0">
                    <a:solidFill>
                      <a:schemeClr val="bg1"/>
                    </a:solidFill>
                    <a:latin typeface="Arial" panose="020B0604020202020204" pitchFamily="34" charset="0"/>
                    <a:cs typeface="Arial" panose="020B0604020202020204" pitchFamily="34" charset="0"/>
                  </a:rPr>
                  <a:t>a</a:t>
                </a:r>
              </a:p>
            </p:txBody>
          </p:sp>
        </p:grpSp>
        <p:grpSp>
          <p:nvGrpSpPr>
            <p:cNvPr id="75" name="Group 74"/>
            <p:cNvGrpSpPr/>
            <p:nvPr/>
          </p:nvGrpSpPr>
          <p:grpSpPr>
            <a:xfrm>
              <a:off x="30113078" y="3345644"/>
              <a:ext cx="364238" cy="2465116"/>
              <a:chOff x="30113078" y="3345644"/>
              <a:chExt cx="364238" cy="2465116"/>
            </a:xfrm>
          </p:grpSpPr>
          <p:pic>
            <p:nvPicPr>
              <p:cNvPr id="179" name="Picture 178"/>
              <p:cNvPicPr>
                <a:picLocks noChangeAspect="1"/>
              </p:cNvPicPr>
              <p:nvPr/>
            </p:nvPicPr>
            <p:blipFill rotWithShape="1">
              <a:blip r:embed="rId20" cstate="print">
                <a:extLst>
                  <a:ext uri="{28A0092B-C50C-407E-A947-70E740481C1C}">
                    <a14:useLocalDpi xmlns:a14="http://schemas.microsoft.com/office/drawing/2010/main" val="0"/>
                  </a:ext>
                </a:extLst>
              </a:blip>
              <a:srcRect l="20451" t="11820" r="68883" b="4325"/>
              <a:stretch/>
            </p:blipFill>
            <p:spPr>
              <a:xfrm>
                <a:off x="30113078" y="3345644"/>
                <a:ext cx="323850" cy="2465116"/>
              </a:xfrm>
              <a:prstGeom prst="rect">
                <a:avLst/>
              </a:prstGeom>
            </p:spPr>
          </p:pic>
          <p:cxnSp>
            <p:nvCxnSpPr>
              <p:cNvPr id="133" name="Straight Connector 132"/>
              <p:cNvCxnSpPr/>
              <p:nvPr/>
            </p:nvCxnSpPr>
            <p:spPr bwMode="auto">
              <a:xfrm>
                <a:off x="30122140" y="3814235"/>
                <a:ext cx="35517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4" name="TextBox 183"/>
              <p:cNvSpPr txBox="1"/>
              <p:nvPr/>
            </p:nvSpPr>
            <p:spPr>
              <a:xfrm>
                <a:off x="30147592" y="5300467"/>
                <a:ext cx="242374" cy="215444"/>
              </a:xfrm>
              <a:prstGeom prst="rect">
                <a:avLst/>
              </a:prstGeom>
              <a:noFill/>
            </p:spPr>
            <p:txBody>
              <a:bodyPr wrap="none" rtlCol="0">
                <a:spAutoFit/>
              </a:bodyPr>
              <a:lstStyle/>
              <a:p>
                <a:r>
                  <a:rPr lang="en-US" sz="800" b="1" dirty="0">
                    <a:solidFill>
                      <a:schemeClr val="bg1"/>
                    </a:solidFill>
                    <a:latin typeface="Arial" panose="020B0604020202020204" pitchFamily="34" charset="0"/>
                    <a:cs typeface="Arial" panose="020B0604020202020204" pitchFamily="34" charset="0"/>
                  </a:rPr>
                  <a:t>a</a:t>
                </a:r>
              </a:p>
            </p:txBody>
          </p:sp>
        </p:grpSp>
        <p:grpSp>
          <p:nvGrpSpPr>
            <p:cNvPr id="73" name="Group 72"/>
            <p:cNvGrpSpPr/>
            <p:nvPr/>
          </p:nvGrpSpPr>
          <p:grpSpPr>
            <a:xfrm>
              <a:off x="29408173" y="3345019"/>
              <a:ext cx="601927" cy="2465116"/>
              <a:chOff x="29408173" y="3345019"/>
              <a:chExt cx="601927" cy="2465116"/>
            </a:xfrm>
          </p:grpSpPr>
          <p:pic>
            <p:nvPicPr>
              <p:cNvPr id="37" name="Picture 36"/>
              <p:cNvPicPr>
                <a:picLocks noChangeAspect="1"/>
              </p:cNvPicPr>
              <p:nvPr/>
            </p:nvPicPr>
            <p:blipFill rotWithShape="1">
              <a:blip r:embed="rId20" cstate="print">
                <a:extLst>
                  <a:ext uri="{28A0092B-C50C-407E-A947-70E740481C1C}">
                    <a14:useLocalDpi xmlns:a14="http://schemas.microsoft.com/office/drawing/2010/main" val="0"/>
                  </a:ext>
                </a:extLst>
              </a:blip>
              <a:srcRect t="11820" r="80176" b="4325"/>
              <a:stretch/>
            </p:blipFill>
            <p:spPr>
              <a:xfrm>
                <a:off x="29408173" y="3345019"/>
                <a:ext cx="601927" cy="2465116"/>
              </a:xfrm>
              <a:prstGeom prst="rect">
                <a:avLst/>
              </a:prstGeom>
            </p:spPr>
          </p:pic>
          <p:cxnSp>
            <p:nvCxnSpPr>
              <p:cNvPr id="132" name="Straight Connector 131"/>
              <p:cNvCxnSpPr/>
              <p:nvPr/>
            </p:nvCxnSpPr>
            <p:spPr bwMode="auto">
              <a:xfrm flipV="1">
                <a:off x="29786730" y="4125396"/>
                <a:ext cx="184342" cy="4263"/>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1" name="TextBox 60"/>
              <p:cNvSpPr txBox="1"/>
              <p:nvPr/>
            </p:nvSpPr>
            <p:spPr>
              <a:xfrm>
                <a:off x="29722124" y="5301344"/>
                <a:ext cx="242374" cy="215444"/>
              </a:xfrm>
              <a:prstGeom prst="rect">
                <a:avLst/>
              </a:prstGeom>
              <a:noFill/>
            </p:spPr>
            <p:txBody>
              <a:bodyPr wrap="none" rtlCol="0">
                <a:spAutoFit/>
              </a:bodyPr>
              <a:lstStyle/>
              <a:p>
                <a:r>
                  <a:rPr lang="en-US" sz="800" b="1" dirty="0">
                    <a:solidFill>
                      <a:schemeClr val="bg1"/>
                    </a:solidFill>
                    <a:latin typeface="Arial" panose="020B0604020202020204" pitchFamily="34" charset="0"/>
                    <a:cs typeface="Arial" panose="020B0604020202020204" pitchFamily="34" charset="0"/>
                  </a:rPr>
                  <a:t>a</a:t>
                </a:r>
              </a:p>
            </p:txBody>
          </p:sp>
        </p:grpSp>
        <p:sp>
          <p:nvSpPr>
            <p:cNvPr id="98" name="TextBox 97"/>
            <p:cNvSpPr txBox="1"/>
            <p:nvPr/>
          </p:nvSpPr>
          <p:spPr>
            <a:xfrm>
              <a:off x="29821496" y="3167731"/>
              <a:ext cx="1899720" cy="230832"/>
            </a:xfrm>
            <a:prstGeom prst="rect">
              <a:avLst/>
            </a:prstGeom>
            <a:noFill/>
          </p:spPr>
          <p:txBody>
            <a:bodyPr wrap="square" rtlCol="0">
              <a:spAutoFit/>
            </a:bodyPr>
            <a:lstStyle/>
            <a:p>
              <a:r>
                <a:rPr lang="en-US" sz="900" b="1" dirty="0">
                  <a:latin typeface="Arial"/>
                  <a:cs typeface="Arial"/>
                </a:rPr>
                <a:t>B) Caspian Tern</a:t>
              </a:r>
            </a:p>
          </p:txBody>
        </p:sp>
        <p:sp>
          <p:nvSpPr>
            <p:cNvPr id="136" name="TextBox 135"/>
            <p:cNvSpPr txBox="1"/>
            <p:nvPr/>
          </p:nvSpPr>
          <p:spPr>
            <a:xfrm>
              <a:off x="31195169" y="3364843"/>
              <a:ext cx="1043406" cy="369332"/>
            </a:xfrm>
            <a:prstGeom prst="rect">
              <a:avLst/>
            </a:prstGeom>
            <a:noFill/>
          </p:spPr>
          <p:txBody>
            <a:bodyPr wrap="square" rtlCol="0">
              <a:spAutoFit/>
            </a:bodyPr>
            <a:lstStyle/>
            <a:p>
              <a:r>
                <a:rPr lang="en-US" sz="900" b="1" dirty="0">
                  <a:latin typeface="Arial"/>
                  <a:cs typeface="Arial"/>
                </a:rPr>
                <a:t>ANOVA</a:t>
              </a:r>
            </a:p>
            <a:p>
              <a:r>
                <a:rPr lang="en-US" sz="900" b="1" dirty="0">
                  <a:latin typeface="Arial"/>
                  <a:cs typeface="Arial"/>
                </a:rPr>
                <a:t>Site: p </a:t>
              </a:r>
              <a:r>
                <a:rPr lang="en-US" sz="900" b="1" dirty="0" smtClean="0">
                  <a:latin typeface="Arial"/>
                  <a:cs typeface="Arial"/>
                </a:rPr>
                <a:t>&lt; 0.05</a:t>
              </a:r>
              <a:endParaRPr lang="en-US" sz="900" b="1" dirty="0">
                <a:latin typeface="Arial"/>
                <a:cs typeface="Arial"/>
              </a:endParaRPr>
            </a:p>
          </p:txBody>
        </p:sp>
        <p:sp>
          <p:nvSpPr>
            <p:cNvPr id="50" name="TextBox 49"/>
            <p:cNvSpPr txBox="1"/>
            <p:nvPr/>
          </p:nvSpPr>
          <p:spPr>
            <a:xfrm>
              <a:off x="29692516" y="5695809"/>
              <a:ext cx="2665690" cy="215444"/>
            </a:xfrm>
            <a:prstGeom prst="rect">
              <a:avLst/>
            </a:prstGeom>
            <a:solidFill>
              <a:schemeClr val="bg1"/>
            </a:solidFill>
          </p:spPr>
          <p:txBody>
            <a:bodyPr wrap="square" rtlCol="0">
              <a:spAutoFit/>
            </a:bodyPr>
            <a:lstStyle/>
            <a:p>
              <a:r>
                <a:rPr lang="en-US" sz="800" dirty="0">
                  <a:latin typeface="Arial" panose="020B0604020202020204" pitchFamily="34" charset="0"/>
                  <a:cs typeface="Arial" panose="020B0604020202020204" pitchFamily="34" charset="0"/>
                </a:rPr>
                <a:t>Tahq.    Two            Charity                    SB CDF</a:t>
              </a:r>
            </a:p>
          </p:txBody>
        </p:sp>
        <p:sp>
          <p:nvSpPr>
            <p:cNvPr id="60" name="TextBox 59"/>
            <p:cNvSpPr txBox="1"/>
            <p:nvPr/>
          </p:nvSpPr>
          <p:spPr>
            <a:xfrm>
              <a:off x="29778628" y="5809888"/>
              <a:ext cx="78739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Is.     Tree Is.</a:t>
              </a:r>
            </a:p>
          </p:txBody>
        </p:sp>
      </p:grpSp>
      <p:grpSp>
        <p:nvGrpSpPr>
          <p:cNvPr id="210" name="Group 209"/>
          <p:cNvGrpSpPr/>
          <p:nvPr/>
        </p:nvGrpSpPr>
        <p:grpSpPr>
          <a:xfrm>
            <a:off x="30305960" y="7724931"/>
            <a:ext cx="1933885" cy="1962111"/>
            <a:chOff x="30305960" y="7724931"/>
            <a:chExt cx="1933885" cy="1962111"/>
          </a:xfrm>
        </p:grpSpPr>
        <p:grpSp>
          <p:nvGrpSpPr>
            <p:cNvPr id="205" name="Group 204"/>
            <p:cNvGrpSpPr/>
            <p:nvPr/>
          </p:nvGrpSpPr>
          <p:grpSpPr>
            <a:xfrm>
              <a:off x="30305960" y="7724931"/>
              <a:ext cx="1933885" cy="1962111"/>
              <a:chOff x="30305960" y="7724931"/>
              <a:chExt cx="1933885" cy="1962111"/>
            </a:xfrm>
          </p:grpSpPr>
          <p:grpSp>
            <p:nvGrpSpPr>
              <p:cNvPr id="129" name="Group 128"/>
              <p:cNvGrpSpPr/>
              <p:nvPr/>
            </p:nvGrpSpPr>
            <p:grpSpPr>
              <a:xfrm>
                <a:off x="30305960" y="7724931"/>
                <a:ext cx="1933885" cy="1962111"/>
                <a:chOff x="30305960" y="7724931"/>
                <a:chExt cx="1933885" cy="1962111"/>
              </a:xfrm>
            </p:grpSpPr>
            <p:grpSp>
              <p:nvGrpSpPr>
                <p:cNvPr id="126" name="Group 125"/>
                <p:cNvGrpSpPr/>
                <p:nvPr/>
              </p:nvGrpSpPr>
              <p:grpSpPr>
                <a:xfrm>
                  <a:off x="30305960" y="7724931"/>
                  <a:ext cx="1933885" cy="1868851"/>
                  <a:chOff x="30305960" y="7724931"/>
                  <a:chExt cx="1933885" cy="1868851"/>
                </a:xfrm>
              </p:grpSpPr>
              <p:grpSp>
                <p:nvGrpSpPr>
                  <p:cNvPr id="123" name="Group 122"/>
                  <p:cNvGrpSpPr/>
                  <p:nvPr/>
                </p:nvGrpSpPr>
                <p:grpSpPr>
                  <a:xfrm>
                    <a:off x="30305960" y="7724931"/>
                    <a:ext cx="1842795" cy="1843512"/>
                    <a:chOff x="30305960" y="7724931"/>
                    <a:chExt cx="1842795" cy="1843512"/>
                  </a:xfrm>
                </p:grpSpPr>
                <p:grpSp>
                  <p:nvGrpSpPr>
                    <p:cNvPr id="74" name="Group 73"/>
                    <p:cNvGrpSpPr/>
                    <p:nvPr/>
                  </p:nvGrpSpPr>
                  <p:grpSpPr>
                    <a:xfrm>
                      <a:off x="30305960" y="7724931"/>
                      <a:ext cx="1842795" cy="1821381"/>
                      <a:chOff x="30496722" y="7724737"/>
                      <a:chExt cx="1842795" cy="1821381"/>
                    </a:xfrm>
                  </p:grpSpPr>
                  <p:pic>
                    <p:nvPicPr>
                      <p:cNvPr id="57" name="Picture 56"/>
                      <p:cNvPicPr>
                        <a:picLocks noChangeAspect="1"/>
                      </p:cNvPicPr>
                      <p:nvPr/>
                    </p:nvPicPr>
                    <p:blipFill rotWithShape="1">
                      <a:blip r:embed="rId21" cstate="print">
                        <a:extLst>
                          <a:ext uri="{28A0092B-C50C-407E-A947-70E740481C1C}">
                            <a14:useLocalDpi xmlns:a14="http://schemas.microsoft.com/office/drawing/2010/main" val="0"/>
                          </a:ext>
                        </a:extLst>
                      </a:blip>
                      <a:srcRect t="15205" r="73940" b="4654"/>
                      <a:stretch/>
                    </p:blipFill>
                    <p:spPr>
                      <a:xfrm>
                        <a:off x="30496722" y="7725585"/>
                        <a:ext cx="708093" cy="1820533"/>
                      </a:xfrm>
                      <a:prstGeom prst="rect">
                        <a:avLst/>
                      </a:prstGeom>
                    </p:spPr>
                  </p:pic>
                  <p:pic>
                    <p:nvPicPr>
                      <p:cNvPr id="187" name="Picture 186"/>
                      <p:cNvPicPr>
                        <a:picLocks noChangeAspect="1"/>
                      </p:cNvPicPr>
                      <p:nvPr/>
                    </p:nvPicPr>
                    <p:blipFill rotWithShape="1">
                      <a:blip r:embed="rId21" cstate="print">
                        <a:extLst>
                          <a:ext uri="{28A0092B-C50C-407E-A947-70E740481C1C}">
                            <a14:useLocalDpi xmlns:a14="http://schemas.microsoft.com/office/drawing/2010/main" val="0"/>
                          </a:ext>
                        </a:extLst>
                      </a:blip>
                      <a:srcRect l="30169" t="15205" r="56135" b="4654"/>
                      <a:stretch/>
                    </p:blipFill>
                    <p:spPr>
                      <a:xfrm>
                        <a:off x="31210887" y="7725585"/>
                        <a:ext cx="372140" cy="1820533"/>
                      </a:xfrm>
                      <a:prstGeom prst="rect">
                        <a:avLst/>
                      </a:prstGeom>
                    </p:spPr>
                  </p:pic>
                  <p:pic>
                    <p:nvPicPr>
                      <p:cNvPr id="188" name="Picture 187"/>
                      <p:cNvPicPr>
                        <a:picLocks noChangeAspect="1"/>
                      </p:cNvPicPr>
                      <p:nvPr/>
                    </p:nvPicPr>
                    <p:blipFill rotWithShape="1">
                      <a:blip r:embed="rId21" cstate="print">
                        <a:extLst>
                          <a:ext uri="{28A0092B-C50C-407E-A947-70E740481C1C}">
                            <a14:useLocalDpi xmlns:a14="http://schemas.microsoft.com/office/drawing/2010/main" val="0"/>
                          </a:ext>
                        </a:extLst>
                      </a:blip>
                      <a:srcRect l="47974" t="15205" r="38330" b="4654"/>
                      <a:stretch/>
                    </p:blipFill>
                    <p:spPr>
                      <a:xfrm>
                        <a:off x="31588639" y="7725585"/>
                        <a:ext cx="372139" cy="1820533"/>
                      </a:xfrm>
                      <a:prstGeom prst="rect">
                        <a:avLst/>
                      </a:prstGeom>
                    </p:spPr>
                  </p:pic>
                  <p:pic>
                    <p:nvPicPr>
                      <p:cNvPr id="189" name="Picture 188"/>
                      <p:cNvPicPr>
                        <a:picLocks noChangeAspect="1"/>
                      </p:cNvPicPr>
                      <p:nvPr/>
                    </p:nvPicPr>
                    <p:blipFill rotWithShape="1">
                      <a:blip r:embed="rId21" cstate="print">
                        <a:extLst>
                          <a:ext uri="{28A0092B-C50C-407E-A947-70E740481C1C}">
                            <a14:useLocalDpi xmlns:a14="http://schemas.microsoft.com/office/drawing/2010/main" val="0"/>
                          </a:ext>
                        </a:extLst>
                      </a:blip>
                      <a:srcRect l="65949" t="15205" r="20326" b="4654"/>
                      <a:stretch/>
                    </p:blipFill>
                    <p:spPr>
                      <a:xfrm>
                        <a:off x="31966596" y="7724737"/>
                        <a:ext cx="372921" cy="1820533"/>
                      </a:xfrm>
                      <a:prstGeom prst="rect">
                        <a:avLst/>
                      </a:prstGeom>
                    </p:spPr>
                  </p:pic>
                </p:grpSp>
                <p:sp>
                  <p:nvSpPr>
                    <p:cNvPr id="120" name="Rectangle 119"/>
                    <p:cNvSpPr/>
                    <p:nvPr/>
                  </p:nvSpPr>
                  <p:spPr bwMode="auto">
                    <a:xfrm>
                      <a:off x="30633868" y="9455661"/>
                      <a:ext cx="1488749" cy="1127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sp>
                <p:nvSpPr>
                  <p:cNvPr id="119" name="TextBox 118"/>
                  <p:cNvSpPr txBox="1"/>
                  <p:nvPr/>
                </p:nvSpPr>
                <p:spPr>
                  <a:xfrm>
                    <a:off x="30565989" y="9393727"/>
                    <a:ext cx="1673856" cy="200055"/>
                  </a:xfrm>
                  <a:prstGeom prst="rect">
                    <a:avLst/>
                  </a:prstGeom>
                  <a:noFill/>
                </p:spPr>
                <p:txBody>
                  <a:bodyPr wrap="none" rtlCol="0">
                    <a:spAutoFit/>
                  </a:bodyPr>
                  <a:lstStyle/>
                  <a:p>
                    <a:r>
                      <a:rPr lang="en-US" sz="700" dirty="0" err="1">
                        <a:latin typeface="Arial" panose="020B0604020202020204" pitchFamily="34" charset="0"/>
                        <a:cs typeface="Arial" panose="020B0604020202020204" pitchFamily="34" charset="0"/>
                      </a:rPr>
                      <a:t>Tahq</a:t>
                    </a:r>
                    <a:r>
                      <a:rPr lang="en-US" sz="700" dirty="0">
                        <a:latin typeface="Arial" panose="020B0604020202020204" pitchFamily="34" charset="0"/>
                        <a:cs typeface="Arial" panose="020B0604020202020204" pitchFamily="34" charset="0"/>
                      </a:rPr>
                      <a:t>. Is.     Two      Charity   SB CDF</a:t>
                    </a:r>
                  </a:p>
                </p:txBody>
              </p:sp>
            </p:grpSp>
            <p:sp>
              <p:nvSpPr>
                <p:cNvPr id="128" name="TextBox 127"/>
                <p:cNvSpPr txBox="1"/>
                <p:nvPr/>
              </p:nvSpPr>
              <p:spPr>
                <a:xfrm>
                  <a:off x="30997173" y="9486987"/>
                  <a:ext cx="490840" cy="200055"/>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Tree Is.</a:t>
                  </a:r>
                </a:p>
              </p:txBody>
            </p:sp>
          </p:grpSp>
          <p:sp>
            <p:nvSpPr>
              <p:cNvPr id="201" name="TextBox 200"/>
              <p:cNvSpPr txBox="1"/>
              <p:nvPr/>
            </p:nvSpPr>
            <p:spPr>
              <a:xfrm>
                <a:off x="31386169" y="9252742"/>
                <a:ext cx="24878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A</a:t>
                </a:r>
              </a:p>
            </p:txBody>
          </p:sp>
          <p:sp>
            <p:nvSpPr>
              <p:cNvPr id="202" name="TextBox 201"/>
              <p:cNvSpPr txBox="1"/>
              <p:nvPr/>
            </p:nvSpPr>
            <p:spPr>
              <a:xfrm>
                <a:off x="30589979" y="9252741"/>
                <a:ext cx="31290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AB</a:t>
                </a:r>
              </a:p>
            </p:txBody>
          </p:sp>
          <p:sp>
            <p:nvSpPr>
              <p:cNvPr id="203" name="TextBox 202"/>
              <p:cNvSpPr txBox="1"/>
              <p:nvPr/>
            </p:nvSpPr>
            <p:spPr>
              <a:xfrm>
                <a:off x="31002237" y="9252333"/>
                <a:ext cx="24878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B</a:t>
                </a:r>
              </a:p>
            </p:txBody>
          </p:sp>
          <p:sp>
            <p:nvSpPr>
              <p:cNvPr id="204" name="TextBox 203"/>
              <p:cNvSpPr txBox="1"/>
              <p:nvPr/>
            </p:nvSpPr>
            <p:spPr>
              <a:xfrm>
                <a:off x="31770016" y="9252529"/>
                <a:ext cx="248786" cy="200055"/>
              </a:xfrm>
              <a:prstGeom prst="rect">
                <a:avLst/>
              </a:prstGeom>
              <a:noFill/>
            </p:spPr>
            <p:txBody>
              <a:bodyPr wrap="none" rtlCol="0">
                <a:spAutoFit/>
              </a:bodyPr>
              <a:lstStyle/>
              <a:p>
                <a:r>
                  <a:rPr lang="en-US" sz="700" b="1" dirty="0">
                    <a:solidFill>
                      <a:schemeClr val="bg1"/>
                    </a:solidFill>
                    <a:latin typeface="Arial" panose="020B0604020202020204" pitchFamily="34" charset="0"/>
                    <a:cs typeface="Arial" panose="020B0604020202020204" pitchFamily="34" charset="0"/>
                  </a:rPr>
                  <a:t>B</a:t>
                </a:r>
              </a:p>
            </p:txBody>
          </p:sp>
        </p:grpSp>
        <p:sp>
          <p:nvSpPr>
            <p:cNvPr id="206" name="TextBox 205"/>
            <p:cNvSpPr txBox="1"/>
            <p:nvPr/>
          </p:nvSpPr>
          <p:spPr>
            <a:xfrm>
              <a:off x="30785878" y="9254316"/>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B</a:t>
              </a:r>
            </a:p>
          </p:txBody>
        </p:sp>
        <p:sp>
          <p:nvSpPr>
            <p:cNvPr id="207" name="TextBox 206"/>
            <p:cNvSpPr txBox="1"/>
            <p:nvPr/>
          </p:nvSpPr>
          <p:spPr>
            <a:xfrm>
              <a:off x="31134016" y="9254316"/>
              <a:ext cx="31290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AB</a:t>
              </a:r>
            </a:p>
          </p:txBody>
        </p:sp>
        <p:sp>
          <p:nvSpPr>
            <p:cNvPr id="208" name="TextBox 207"/>
            <p:cNvSpPr txBox="1"/>
            <p:nvPr/>
          </p:nvSpPr>
          <p:spPr>
            <a:xfrm>
              <a:off x="31551209" y="9251330"/>
              <a:ext cx="24878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a:t>
              </a:r>
            </a:p>
          </p:txBody>
        </p:sp>
        <p:sp>
          <p:nvSpPr>
            <p:cNvPr id="209" name="TextBox 208"/>
            <p:cNvSpPr txBox="1"/>
            <p:nvPr/>
          </p:nvSpPr>
          <p:spPr>
            <a:xfrm>
              <a:off x="31897499" y="9253738"/>
              <a:ext cx="312906"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AB</a:t>
              </a:r>
            </a:p>
          </p:txBody>
        </p:sp>
      </p:grpSp>
      <p:sp>
        <p:nvSpPr>
          <p:cNvPr id="13" name="Rectangle 12"/>
          <p:cNvSpPr/>
          <p:nvPr/>
        </p:nvSpPr>
        <p:spPr>
          <a:xfrm>
            <a:off x="678854" y="11494016"/>
            <a:ext cx="8159324" cy="5755422"/>
          </a:xfrm>
          <a:prstGeom prst="rect">
            <a:avLst/>
          </a:prstGeom>
        </p:spPr>
        <p:txBody>
          <a:bodyPr wrap="square" lIns="183378" tIns="0" rIns="183378" bIns="0" numCol="1">
            <a:spAutoFit/>
          </a:bodyPr>
          <a:lstStyle/>
          <a:p>
            <a:r>
              <a:rPr lang="en-US" sz="1400" b="1" dirty="0"/>
              <a:t>Embryonic </a:t>
            </a:r>
            <a:r>
              <a:rPr lang="en-US" sz="1400" b="1" dirty="0" err="1"/>
              <a:t>Nonviability</a:t>
            </a:r>
            <a:endParaRPr lang="en-US" sz="1400" dirty="0"/>
          </a:p>
          <a:p>
            <a:pPr marL="285750" indent="-285750">
              <a:buFont typeface="Arial" panose="020B0604020202020204" pitchFamily="34" charset="0"/>
              <a:buChar char="•"/>
            </a:pPr>
            <a:r>
              <a:rPr lang="en-US" sz="1400" dirty="0"/>
              <a:t>Herring gull nests containing one to two eggs were marked during laying. Embryonic viability was assessed during mid incubation (19-21 days) using an </a:t>
            </a:r>
            <a:r>
              <a:rPr lang="en-US" sz="1400" dirty="0" err="1"/>
              <a:t>Avitronics</a:t>
            </a:r>
            <a:r>
              <a:rPr lang="en-US" sz="1400" dirty="0"/>
              <a:t> Digital Egg Monitor (Cornwall England), which measures the embryo's heart rate and movement. Nonviable eggs were opened to </a:t>
            </a:r>
            <a:r>
              <a:rPr lang="en-US" sz="1400" dirty="0" smtClean="0"/>
              <a:t>identity infertility, stage of development, and deformities. </a:t>
            </a:r>
          </a:p>
          <a:p>
            <a:r>
              <a:rPr lang="en-US" sz="1400" dirty="0" smtClean="0"/>
              <a:t> </a:t>
            </a:r>
            <a:endParaRPr lang="en-US" sz="1400" dirty="0"/>
          </a:p>
          <a:p>
            <a:r>
              <a:rPr lang="en-US" sz="1400" b="1" dirty="0"/>
              <a:t>Growth and Reproductive Success</a:t>
            </a:r>
            <a:endParaRPr lang="en-US" sz="1400" dirty="0"/>
          </a:p>
          <a:p>
            <a:pPr marL="285750" indent="-285750">
              <a:buFont typeface="Arial" panose="020B0604020202020204" pitchFamily="34" charset="0"/>
              <a:buChar char="•"/>
            </a:pPr>
            <a:r>
              <a:rPr lang="en-US" sz="1400" dirty="0" smtClean="0"/>
              <a:t>Body mass was measured at 3 and 4 weeks to evaluate the growth rate of chicks.</a:t>
            </a:r>
          </a:p>
          <a:p>
            <a:pPr marL="285750" indent="-285750">
              <a:buFont typeface="Arial" panose="020B0604020202020204" pitchFamily="34" charset="0"/>
              <a:buChar char="•"/>
            </a:pPr>
            <a:r>
              <a:rPr lang="en-US" sz="1400" dirty="0" smtClean="0"/>
              <a:t>Productivity was calculated as the number of 3 week chicks per nest.</a:t>
            </a:r>
          </a:p>
          <a:p>
            <a:endParaRPr lang="en-US" sz="1400" b="1" dirty="0"/>
          </a:p>
          <a:p>
            <a:r>
              <a:rPr lang="en-US" sz="1400" b="1" dirty="0" smtClean="0"/>
              <a:t>Immune </a:t>
            </a:r>
            <a:r>
              <a:rPr lang="en-US" sz="1400" b="1" dirty="0"/>
              <a:t>Function</a:t>
            </a:r>
            <a:endParaRPr lang="en-US" sz="1400" dirty="0"/>
          </a:p>
          <a:p>
            <a:pPr marL="285750" indent="-285750">
              <a:buFont typeface="Arial" panose="020B0604020202020204" pitchFamily="34" charset="0"/>
              <a:buChar char="•"/>
            </a:pPr>
            <a:r>
              <a:rPr lang="en-US" sz="1400" i="1" dirty="0"/>
              <a:t>T cell-mediated immune response: </a:t>
            </a:r>
            <a:r>
              <a:rPr lang="en-US" sz="1400" dirty="0"/>
              <a:t>The initial wing web thickness of 3</a:t>
            </a:r>
            <a:r>
              <a:rPr lang="en-US" sz="1400" dirty="0" smtClean="0"/>
              <a:t> </a:t>
            </a:r>
            <a:r>
              <a:rPr lang="en-US" sz="1400" dirty="0"/>
              <a:t>week gulls and terns and 2</a:t>
            </a:r>
            <a:r>
              <a:rPr lang="en-US" sz="1400" dirty="0" smtClean="0"/>
              <a:t> </a:t>
            </a:r>
            <a:r>
              <a:rPr lang="en-US" sz="1400" dirty="0"/>
              <a:t>week herons was measured with pressure sensitive calipers. The chicks were then injected with </a:t>
            </a:r>
            <a:r>
              <a:rPr lang="en-US" sz="1400" dirty="0" smtClean="0"/>
              <a:t>an irritant</a:t>
            </a:r>
            <a:r>
              <a:rPr lang="en-US" sz="1400" dirty="0"/>
              <a:t>, </a:t>
            </a:r>
            <a:r>
              <a:rPr lang="en-US" sz="1400" dirty="0" err="1"/>
              <a:t>phytohemagglutinin</a:t>
            </a:r>
            <a:r>
              <a:rPr lang="en-US" sz="1400" dirty="0"/>
              <a:t> (PHA), </a:t>
            </a:r>
            <a:r>
              <a:rPr lang="en-US" sz="1400" dirty="0" smtClean="0"/>
              <a:t>in one wing and a placebo of phosphate </a:t>
            </a:r>
            <a:r>
              <a:rPr lang="en-US" sz="1400" dirty="0"/>
              <a:t>buffered saline (PBS) in </a:t>
            </a:r>
            <a:r>
              <a:rPr lang="en-US" sz="1400" dirty="0" smtClean="0"/>
              <a:t>the other. The wing web thickness was re-measured 24 </a:t>
            </a:r>
            <a:r>
              <a:rPr lang="en-US" sz="1400" dirty="0"/>
              <a:t>hours post-injection to </a:t>
            </a:r>
            <a:r>
              <a:rPr lang="en-US" sz="1400" dirty="0" smtClean="0"/>
              <a:t>quantify the T cell-mediated response. The PHA stimulation index was calculated as the difference between the inflammatory responses </a:t>
            </a:r>
            <a:r>
              <a:rPr lang="en-US" sz="1400" dirty="0"/>
              <a:t>at the </a:t>
            </a:r>
            <a:r>
              <a:rPr lang="en-US" sz="1400" dirty="0" smtClean="0"/>
              <a:t>PHA and PBS injection </a:t>
            </a:r>
            <a:r>
              <a:rPr lang="en-US" sz="1400" dirty="0"/>
              <a:t>sites (</a:t>
            </a:r>
            <a:r>
              <a:rPr lang="en-US" sz="1400" dirty="0" err="1"/>
              <a:t>Grasman</a:t>
            </a:r>
            <a:r>
              <a:rPr lang="en-US" sz="1400" dirty="0"/>
              <a:t> et al. 1996</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i="1" dirty="0"/>
              <a:t>Antibody response:</a:t>
            </a:r>
            <a:r>
              <a:rPr lang="en-US" sz="1400" dirty="0"/>
              <a:t> Sheep red blood cells (SRBCs) were injected into 3</a:t>
            </a:r>
            <a:r>
              <a:rPr lang="en-US" sz="1400" dirty="0" smtClean="0"/>
              <a:t> </a:t>
            </a:r>
            <a:r>
              <a:rPr lang="en-US" sz="1400" dirty="0"/>
              <a:t>week chicks to stimulate antibody production. </a:t>
            </a:r>
            <a:r>
              <a:rPr lang="en-US" sz="1400" dirty="0" smtClean="0"/>
              <a:t>Antibody titers were measured in plasma of 4 week old chicks by serial dilution of </a:t>
            </a:r>
            <a:r>
              <a:rPr lang="en-US" sz="1400" smtClean="0"/>
              <a:t>plasma and incubation </a:t>
            </a:r>
            <a:r>
              <a:rPr lang="en-US" sz="1400" dirty="0"/>
              <a:t>with SRBCs. IgG antibody response was assessed by adding 2-mercaptoethanol to denature IgM antibodies prior to addition of SRBCs. The titer representing total and IgG antibody response was the highest dilution in which agglutination formed between the antigen and antibody. (</a:t>
            </a:r>
            <a:r>
              <a:rPr lang="en-US" sz="1400" dirty="0" err="1"/>
              <a:t>Grasman</a:t>
            </a:r>
            <a:r>
              <a:rPr lang="en-US" sz="1400" dirty="0"/>
              <a:t> et al. 1996).</a:t>
            </a:r>
          </a:p>
          <a:p>
            <a:r>
              <a:rPr lang="en-US" sz="1400" dirty="0"/>
              <a:t/>
            </a:r>
            <a:br>
              <a:rPr lang="en-US" sz="1400" dirty="0"/>
            </a:br>
            <a:endParaRPr lang="en-US" sz="1000" dirty="0"/>
          </a:p>
        </p:txBody>
      </p:sp>
      <p:graphicFrame>
        <p:nvGraphicFramePr>
          <p:cNvPr id="232" name="Object 231"/>
          <p:cNvGraphicFramePr>
            <a:graphicFrameLocks noChangeAspect="1"/>
          </p:cNvGraphicFramePr>
          <p:nvPr>
            <p:extLst>
              <p:ext uri="{D42A27DB-BD31-4B8C-83A1-F6EECF244321}">
                <p14:modId xmlns:p14="http://schemas.microsoft.com/office/powerpoint/2010/main" val="2843061707"/>
              </p:ext>
            </p:extLst>
          </p:nvPr>
        </p:nvGraphicFramePr>
        <p:xfrm>
          <a:off x="13514388" y="3844925"/>
          <a:ext cx="4938712" cy="3097213"/>
        </p:xfrm>
        <a:graphic>
          <a:graphicData uri="http://schemas.openxmlformats.org/presentationml/2006/ole">
            <mc:AlternateContent xmlns:mc="http://schemas.openxmlformats.org/markup-compatibility/2006">
              <mc:Choice xmlns:v="urn:schemas-microsoft-com:vml" Requires="v">
                <p:oleObj spid="_x0000_s1062" name="Document" r:id="rId22" imgW="5956042" imgH="3734441" progId="Word.Document.12">
                  <p:embed/>
                </p:oleObj>
              </mc:Choice>
              <mc:Fallback>
                <p:oleObj name="Document" r:id="rId22" imgW="5956042" imgH="3734441" progId="Word.Document.12">
                  <p:embed/>
                  <p:pic>
                    <p:nvPicPr>
                      <p:cNvPr id="0" name=""/>
                      <p:cNvPicPr/>
                      <p:nvPr/>
                    </p:nvPicPr>
                    <p:blipFill>
                      <a:blip r:embed="rId23"/>
                      <a:stretch>
                        <a:fillRect/>
                      </a:stretch>
                    </p:blipFill>
                    <p:spPr>
                      <a:xfrm>
                        <a:off x="13514388" y="3844925"/>
                        <a:ext cx="4938712" cy="3097213"/>
                      </a:xfrm>
                      <a:prstGeom prst="rect">
                        <a:avLst/>
                      </a:prstGeom>
                    </p:spPr>
                  </p:pic>
                </p:oleObj>
              </mc:Fallback>
            </mc:AlternateContent>
          </a:graphicData>
        </a:graphic>
      </p:graphicFrame>
      <p:grpSp>
        <p:nvGrpSpPr>
          <p:cNvPr id="243" name="Group 242"/>
          <p:cNvGrpSpPr/>
          <p:nvPr/>
        </p:nvGrpSpPr>
        <p:grpSpPr>
          <a:xfrm>
            <a:off x="18621035" y="7125145"/>
            <a:ext cx="9102462" cy="2720603"/>
            <a:chOff x="18621035" y="7125145"/>
            <a:chExt cx="9102462" cy="2720603"/>
          </a:xfrm>
        </p:grpSpPr>
        <p:grpSp>
          <p:nvGrpSpPr>
            <p:cNvPr id="229" name="Group 228"/>
            <p:cNvGrpSpPr/>
            <p:nvPr/>
          </p:nvGrpSpPr>
          <p:grpSpPr>
            <a:xfrm>
              <a:off x="18621035" y="7125145"/>
              <a:ext cx="9102462" cy="2720603"/>
              <a:chOff x="18621035" y="7125145"/>
              <a:chExt cx="9102462" cy="2720603"/>
            </a:xfrm>
          </p:grpSpPr>
          <p:grpSp>
            <p:nvGrpSpPr>
              <p:cNvPr id="226" name="Group 225"/>
              <p:cNvGrpSpPr/>
              <p:nvPr/>
            </p:nvGrpSpPr>
            <p:grpSpPr>
              <a:xfrm>
                <a:off x="18621035" y="7125145"/>
                <a:ext cx="9102462" cy="2720603"/>
                <a:chOff x="18621035" y="7125145"/>
                <a:chExt cx="9102462" cy="2720603"/>
              </a:xfrm>
            </p:grpSpPr>
            <p:grpSp>
              <p:nvGrpSpPr>
                <p:cNvPr id="222" name="Group 221"/>
                <p:cNvGrpSpPr/>
                <p:nvPr/>
              </p:nvGrpSpPr>
              <p:grpSpPr>
                <a:xfrm>
                  <a:off x="18621035" y="7125145"/>
                  <a:ext cx="9102462" cy="2720603"/>
                  <a:chOff x="18621035" y="7125145"/>
                  <a:chExt cx="9102462" cy="2720603"/>
                </a:xfrm>
              </p:grpSpPr>
              <p:grpSp>
                <p:nvGrpSpPr>
                  <p:cNvPr id="215" name="Group 214"/>
                  <p:cNvGrpSpPr/>
                  <p:nvPr/>
                </p:nvGrpSpPr>
                <p:grpSpPr>
                  <a:xfrm>
                    <a:off x="18621035" y="7125145"/>
                    <a:ext cx="9102462" cy="2720603"/>
                    <a:chOff x="18621035" y="7125145"/>
                    <a:chExt cx="9102462" cy="2720603"/>
                  </a:xfrm>
                </p:grpSpPr>
                <p:grpSp>
                  <p:nvGrpSpPr>
                    <p:cNvPr id="175" name="Group 174"/>
                    <p:cNvGrpSpPr/>
                    <p:nvPr/>
                  </p:nvGrpSpPr>
                  <p:grpSpPr>
                    <a:xfrm>
                      <a:off x="18621035" y="7125145"/>
                      <a:ext cx="9102462" cy="2720603"/>
                      <a:chOff x="9165393" y="7194979"/>
                      <a:chExt cx="9102462" cy="2720603"/>
                    </a:xfrm>
                  </p:grpSpPr>
                  <p:pic>
                    <p:nvPicPr>
                      <p:cNvPr id="30" name="Picture 29"/>
                      <p:cNvPicPr>
                        <a:picLocks noChangeAspect="1"/>
                      </p:cNvPicPr>
                      <p:nvPr/>
                    </p:nvPicPr>
                    <p:blipFill rotWithShape="1">
                      <a:blip r:embed="rId24">
                        <a:extLst>
                          <a:ext uri="{28A0092B-C50C-407E-A947-70E740481C1C}">
                            <a14:useLocalDpi xmlns:a14="http://schemas.microsoft.com/office/drawing/2010/main" val="0"/>
                          </a:ext>
                        </a:extLst>
                      </a:blip>
                      <a:srcRect t="50434" r="11905" b="4438"/>
                      <a:stretch/>
                    </p:blipFill>
                    <p:spPr>
                      <a:xfrm>
                        <a:off x="9165393" y="7379251"/>
                        <a:ext cx="3669360" cy="2536331"/>
                      </a:xfrm>
                      <a:prstGeom prst="rect">
                        <a:avLst/>
                      </a:prstGeom>
                    </p:spPr>
                  </p:pic>
                  <p:pic>
                    <p:nvPicPr>
                      <p:cNvPr id="28" name="Picture 27"/>
                      <p:cNvPicPr>
                        <a:picLocks noChangeAspect="1"/>
                      </p:cNvPicPr>
                      <p:nvPr/>
                    </p:nvPicPr>
                    <p:blipFill rotWithShape="1">
                      <a:blip r:embed="rId25">
                        <a:extLst>
                          <a:ext uri="{28A0092B-C50C-407E-A947-70E740481C1C}">
                            <a14:useLocalDpi xmlns:a14="http://schemas.microsoft.com/office/drawing/2010/main" val="0"/>
                          </a:ext>
                        </a:extLst>
                      </a:blip>
                      <a:srcRect t="18116" r="12802" b="3994"/>
                      <a:stretch/>
                    </p:blipFill>
                    <p:spPr>
                      <a:xfrm>
                        <a:off x="12864376" y="7756971"/>
                        <a:ext cx="3209262" cy="2084530"/>
                      </a:xfrm>
                      <a:prstGeom prst="rect">
                        <a:avLst/>
                      </a:prstGeom>
                    </p:spPr>
                  </p:pic>
                  <p:pic>
                    <p:nvPicPr>
                      <p:cNvPr id="14" name="Picture 13"/>
                      <p:cNvPicPr>
                        <a:picLocks noChangeAspect="1"/>
                      </p:cNvPicPr>
                      <p:nvPr/>
                    </p:nvPicPr>
                    <p:blipFill rotWithShape="1">
                      <a:blip r:embed="rId26">
                        <a:extLst>
                          <a:ext uri="{28A0092B-C50C-407E-A947-70E740481C1C}">
                            <a14:useLocalDpi xmlns:a14="http://schemas.microsoft.com/office/drawing/2010/main" val="0"/>
                          </a:ext>
                        </a:extLst>
                      </a:blip>
                      <a:srcRect t="13270" r="5339" b="9293"/>
                      <a:stretch/>
                    </p:blipFill>
                    <p:spPr>
                      <a:xfrm>
                        <a:off x="16073638" y="7656072"/>
                        <a:ext cx="2035708" cy="2225920"/>
                      </a:xfrm>
                      <a:prstGeom prst="rect">
                        <a:avLst/>
                      </a:prstGeom>
                    </p:spPr>
                  </p:pic>
                  <p:sp>
                    <p:nvSpPr>
                      <p:cNvPr id="112" name="TextBox 111"/>
                      <p:cNvSpPr txBox="1"/>
                      <p:nvPr/>
                    </p:nvSpPr>
                    <p:spPr>
                      <a:xfrm>
                        <a:off x="17229569" y="7601593"/>
                        <a:ext cx="911789" cy="369332"/>
                      </a:xfrm>
                      <a:prstGeom prst="rect">
                        <a:avLst/>
                      </a:prstGeom>
                      <a:noFill/>
                    </p:spPr>
                    <p:txBody>
                      <a:bodyPr wrap="square" rtlCol="0">
                        <a:spAutoFit/>
                      </a:bodyPr>
                      <a:lstStyle/>
                      <a:p>
                        <a:r>
                          <a:rPr lang="en-US" sz="900" b="1" dirty="0">
                            <a:latin typeface="Arial"/>
                            <a:cs typeface="Arial"/>
                          </a:rPr>
                          <a:t>T-test</a:t>
                        </a:r>
                      </a:p>
                      <a:p>
                        <a:r>
                          <a:rPr lang="en-US" sz="900" b="1" dirty="0">
                            <a:latin typeface="Arial"/>
                            <a:cs typeface="Arial"/>
                          </a:rPr>
                          <a:t>  Site: p&lt;0.05</a:t>
                        </a:r>
                      </a:p>
                    </p:txBody>
                  </p:sp>
                  <p:sp>
                    <p:nvSpPr>
                      <p:cNvPr id="113" name="TextBox 112"/>
                      <p:cNvSpPr txBox="1"/>
                      <p:nvPr/>
                    </p:nvSpPr>
                    <p:spPr>
                      <a:xfrm>
                        <a:off x="9571286" y="7194979"/>
                        <a:ext cx="1899720" cy="230832"/>
                      </a:xfrm>
                      <a:prstGeom prst="rect">
                        <a:avLst/>
                      </a:prstGeom>
                      <a:noFill/>
                    </p:spPr>
                    <p:txBody>
                      <a:bodyPr wrap="square" rtlCol="0">
                        <a:spAutoFit/>
                      </a:bodyPr>
                      <a:lstStyle/>
                      <a:p>
                        <a:r>
                          <a:rPr lang="en-US" sz="900" b="1" dirty="0">
                            <a:latin typeface="Arial"/>
                            <a:cs typeface="Arial"/>
                          </a:rPr>
                          <a:t>A) Herring Gull</a:t>
                        </a:r>
                      </a:p>
                    </p:txBody>
                  </p:sp>
                  <p:sp>
                    <p:nvSpPr>
                      <p:cNvPr id="114" name="TextBox 113"/>
                      <p:cNvSpPr txBox="1"/>
                      <p:nvPr/>
                    </p:nvSpPr>
                    <p:spPr>
                      <a:xfrm>
                        <a:off x="13339510" y="7203489"/>
                        <a:ext cx="1899720" cy="230832"/>
                      </a:xfrm>
                      <a:prstGeom prst="rect">
                        <a:avLst/>
                      </a:prstGeom>
                      <a:noFill/>
                    </p:spPr>
                    <p:txBody>
                      <a:bodyPr wrap="square" rtlCol="0">
                        <a:spAutoFit/>
                      </a:bodyPr>
                      <a:lstStyle/>
                      <a:p>
                        <a:r>
                          <a:rPr lang="en-US" sz="900" b="1" dirty="0">
                            <a:latin typeface="Arial"/>
                            <a:cs typeface="Arial"/>
                          </a:rPr>
                          <a:t>B) Caspian Tern</a:t>
                        </a:r>
                      </a:p>
                    </p:txBody>
                  </p:sp>
                  <p:sp>
                    <p:nvSpPr>
                      <p:cNvPr id="115" name="TextBox 114"/>
                      <p:cNvSpPr txBox="1"/>
                      <p:nvPr/>
                    </p:nvSpPr>
                    <p:spPr>
                      <a:xfrm>
                        <a:off x="16368135" y="7211231"/>
                        <a:ext cx="1899720" cy="230832"/>
                      </a:xfrm>
                      <a:prstGeom prst="rect">
                        <a:avLst/>
                      </a:prstGeom>
                      <a:noFill/>
                    </p:spPr>
                    <p:txBody>
                      <a:bodyPr wrap="square" rtlCol="0">
                        <a:spAutoFit/>
                      </a:bodyPr>
                      <a:lstStyle/>
                      <a:p>
                        <a:r>
                          <a:rPr lang="en-US" sz="900" b="1" dirty="0">
                            <a:latin typeface="Arial"/>
                            <a:cs typeface="Arial"/>
                          </a:rPr>
                          <a:t>C) Black-Crowned Night Heron</a:t>
                        </a:r>
                      </a:p>
                    </p:txBody>
                  </p:sp>
                  <p:sp>
                    <p:nvSpPr>
                      <p:cNvPr id="156" name="TextBox 155"/>
                      <p:cNvSpPr txBox="1"/>
                      <p:nvPr/>
                    </p:nvSpPr>
                    <p:spPr>
                      <a:xfrm>
                        <a:off x="11136952" y="7603628"/>
                        <a:ext cx="1145071" cy="369332"/>
                      </a:xfrm>
                      <a:prstGeom prst="rect">
                        <a:avLst/>
                      </a:prstGeom>
                      <a:noFill/>
                    </p:spPr>
                    <p:txBody>
                      <a:bodyPr wrap="square" rtlCol="0">
                        <a:spAutoFit/>
                      </a:bodyPr>
                      <a:lstStyle/>
                      <a:p>
                        <a:r>
                          <a:rPr lang="en-US" sz="900" b="1" dirty="0">
                            <a:latin typeface="Arial"/>
                            <a:cs typeface="Arial"/>
                          </a:rPr>
                          <a:t>ANOVA</a:t>
                        </a:r>
                      </a:p>
                      <a:p>
                        <a:r>
                          <a:rPr lang="en-US" sz="900" b="1" dirty="0">
                            <a:latin typeface="Arial"/>
                            <a:cs typeface="Arial"/>
                          </a:rPr>
                          <a:t>  Site: p&lt; 0.0001</a:t>
                        </a:r>
                      </a:p>
                    </p:txBody>
                  </p:sp>
                  <p:sp>
                    <p:nvSpPr>
                      <p:cNvPr id="155" name="TextBox 154"/>
                      <p:cNvSpPr txBox="1"/>
                      <p:nvPr/>
                    </p:nvSpPr>
                    <p:spPr>
                      <a:xfrm>
                        <a:off x="14777860" y="7538130"/>
                        <a:ext cx="1071139" cy="369332"/>
                      </a:xfrm>
                      <a:prstGeom prst="rect">
                        <a:avLst/>
                      </a:prstGeom>
                      <a:noFill/>
                    </p:spPr>
                    <p:txBody>
                      <a:bodyPr wrap="square" rtlCol="0">
                        <a:spAutoFit/>
                      </a:bodyPr>
                      <a:lstStyle/>
                      <a:p>
                        <a:r>
                          <a:rPr lang="en-US" sz="900" b="1" dirty="0">
                            <a:latin typeface="Arial"/>
                            <a:cs typeface="Arial"/>
                          </a:rPr>
                          <a:t>ANOVA</a:t>
                        </a:r>
                      </a:p>
                      <a:p>
                        <a:r>
                          <a:rPr lang="en-US" sz="900" b="1" dirty="0">
                            <a:latin typeface="Arial"/>
                            <a:cs typeface="Arial"/>
                          </a:rPr>
                          <a:t>  Site: p&lt; 0.0001</a:t>
                        </a:r>
                      </a:p>
                    </p:txBody>
                  </p:sp>
                </p:grpSp>
                <p:cxnSp>
                  <p:nvCxnSpPr>
                    <p:cNvPr id="213" name="Straight Connector 212"/>
                    <p:cNvCxnSpPr/>
                    <p:nvPr/>
                  </p:nvCxnSpPr>
                  <p:spPr bwMode="auto">
                    <a:xfrm flipV="1">
                      <a:off x="18688742" y="9839275"/>
                      <a:ext cx="1627272" cy="315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cxnSp>
                <p:nvCxnSpPr>
                  <p:cNvPr id="217" name="Straight Connector 216"/>
                  <p:cNvCxnSpPr/>
                  <p:nvPr/>
                </p:nvCxnSpPr>
                <p:spPr bwMode="auto">
                  <a:xfrm flipV="1">
                    <a:off x="18656300" y="9836150"/>
                    <a:ext cx="1406525" cy="635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cxnSp>
              <p:nvCxnSpPr>
                <p:cNvPr id="224" name="Straight Connector 223"/>
                <p:cNvCxnSpPr/>
                <p:nvPr/>
              </p:nvCxnSpPr>
              <p:spPr bwMode="auto">
                <a:xfrm flipV="1">
                  <a:off x="18656300" y="9828466"/>
                  <a:ext cx="1370602" cy="539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cxnSp>
            <p:nvCxnSpPr>
              <p:cNvPr id="228" name="Straight Connector 227"/>
              <p:cNvCxnSpPr/>
              <p:nvPr/>
            </p:nvCxnSpPr>
            <p:spPr bwMode="auto">
              <a:xfrm flipV="1">
                <a:off x="18668630" y="9820329"/>
                <a:ext cx="1082273" cy="813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pic>
          <p:nvPicPr>
            <p:cNvPr id="241" name="Picture 240"/>
            <p:cNvPicPr>
              <a:picLocks noChangeAspect="1"/>
            </p:cNvPicPr>
            <p:nvPr/>
          </p:nvPicPr>
          <p:blipFill rotWithShape="1">
            <a:blip r:embed="rId27" cstate="print">
              <a:extLst>
                <a:ext uri="{28A0092B-C50C-407E-A947-70E740481C1C}">
                  <a14:useLocalDpi xmlns:a14="http://schemas.microsoft.com/office/drawing/2010/main" val="0"/>
                </a:ext>
              </a:extLst>
            </a:blip>
            <a:srcRect l="3842" t="3490" r="3465" b="2232"/>
            <a:stretch/>
          </p:blipFill>
          <p:spPr>
            <a:xfrm>
              <a:off x="22822616" y="7908175"/>
              <a:ext cx="2691915" cy="1685606"/>
            </a:xfrm>
            <a:prstGeom prst="rect">
              <a:avLst/>
            </a:prstGeom>
          </p:spPr>
        </p:pic>
      </p:grpSp>
      <p:sp>
        <p:nvSpPr>
          <p:cNvPr id="244" name="TextBox 243"/>
          <p:cNvSpPr txBox="1"/>
          <p:nvPr/>
        </p:nvSpPr>
        <p:spPr>
          <a:xfrm>
            <a:off x="23011556" y="8078544"/>
            <a:ext cx="315967" cy="230832"/>
          </a:xfrm>
          <a:prstGeom prst="rect">
            <a:avLst/>
          </a:prstGeom>
          <a:noFill/>
        </p:spPr>
        <p:txBody>
          <a:bodyPr wrap="square" rtlCol="0">
            <a:spAutoFit/>
          </a:bodyPr>
          <a:lstStyle/>
          <a:p>
            <a:r>
              <a:rPr lang="en-US" sz="900" dirty="0" smtClean="0">
                <a:solidFill>
                  <a:schemeClr val="tx1">
                    <a:lumMod val="75000"/>
                    <a:lumOff val="25000"/>
                  </a:schemeClr>
                </a:solidFill>
                <a:latin typeface="Segoe UI" panose="020B0502040204020203" pitchFamily="34" charset="0"/>
                <a:cs typeface="Segoe UI" panose="020B0502040204020203" pitchFamily="34" charset="0"/>
              </a:rPr>
              <a:t>54</a:t>
            </a:r>
            <a:endParaRPr lang="en-U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45" name="TextBox 244"/>
          <p:cNvSpPr txBox="1"/>
          <p:nvPr/>
        </p:nvSpPr>
        <p:spPr>
          <a:xfrm>
            <a:off x="23658361" y="8033386"/>
            <a:ext cx="359573" cy="230832"/>
          </a:xfrm>
          <a:prstGeom prst="rect">
            <a:avLst/>
          </a:prstGeom>
          <a:noFill/>
        </p:spPr>
        <p:txBody>
          <a:bodyPr wrap="square" rtlCol="0">
            <a:spAutoFit/>
          </a:bodyPr>
          <a:lstStyle/>
          <a:p>
            <a:r>
              <a:rPr lang="en-US" sz="900" dirty="0" smtClean="0">
                <a:solidFill>
                  <a:schemeClr val="tx1">
                    <a:lumMod val="75000"/>
                    <a:lumOff val="25000"/>
                  </a:schemeClr>
                </a:solidFill>
                <a:latin typeface="Segoe UI" panose="020B0502040204020203" pitchFamily="34" charset="0"/>
                <a:cs typeface="Segoe UI" panose="020B0502040204020203" pitchFamily="34" charset="0"/>
              </a:rPr>
              <a:t>101</a:t>
            </a:r>
            <a:endParaRPr lang="en-U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46" name="TextBox 245"/>
          <p:cNvSpPr txBox="1"/>
          <p:nvPr/>
        </p:nvSpPr>
        <p:spPr>
          <a:xfrm>
            <a:off x="24343110" y="8704790"/>
            <a:ext cx="443972" cy="230832"/>
          </a:xfrm>
          <a:prstGeom prst="rect">
            <a:avLst/>
          </a:prstGeom>
          <a:noFill/>
        </p:spPr>
        <p:txBody>
          <a:bodyPr wrap="square" rtlCol="0">
            <a:spAutoFit/>
          </a:bodyPr>
          <a:lstStyle/>
          <a:p>
            <a:r>
              <a:rPr lang="en-US" sz="900" dirty="0" smtClean="0">
                <a:solidFill>
                  <a:schemeClr val="tx1">
                    <a:lumMod val="75000"/>
                    <a:lumOff val="25000"/>
                  </a:schemeClr>
                </a:solidFill>
                <a:latin typeface="Segoe UI" panose="020B0502040204020203" pitchFamily="34" charset="0"/>
                <a:cs typeface="Segoe UI" panose="020B0502040204020203" pitchFamily="34" charset="0"/>
              </a:rPr>
              <a:t>126</a:t>
            </a:r>
            <a:endParaRPr lang="en-U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47" name="TextBox 246"/>
          <p:cNvSpPr txBox="1"/>
          <p:nvPr/>
        </p:nvSpPr>
        <p:spPr>
          <a:xfrm>
            <a:off x="25016436" y="8704790"/>
            <a:ext cx="376125" cy="230832"/>
          </a:xfrm>
          <a:prstGeom prst="rect">
            <a:avLst/>
          </a:prstGeom>
          <a:noFill/>
        </p:spPr>
        <p:txBody>
          <a:bodyPr wrap="square" rtlCol="0">
            <a:spAutoFit/>
          </a:bodyPr>
          <a:lstStyle/>
          <a:p>
            <a:r>
              <a:rPr lang="en-US" sz="900" dirty="0" smtClean="0">
                <a:solidFill>
                  <a:schemeClr val="tx1">
                    <a:lumMod val="75000"/>
                    <a:lumOff val="25000"/>
                  </a:schemeClr>
                </a:solidFill>
                <a:latin typeface="Segoe UI" panose="020B0502040204020203" pitchFamily="34" charset="0"/>
                <a:cs typeface="Segoe UI" panose="020B0502040204020203" pitchFamily="34" charset="0"/>
              </a:rPr>
              <a:t>163</a:t>
            </a:r>
            <a:endParaRPr lang="en-U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48" name="TextBox 247"/>
          <p:cNvSpPr txBox="1"/>
          <p:nvPr/>
        </p:nvSpPr>
        <p:spPr>
          <a:xfrm>
            <a:off x="23029201" y="9373749"/>
            <a:ext cx="189207" cy="215444"/>
          </a:xfrm>
          <a:prstGeom prst="rect">
            <a:avLst/>
          </a:prstGeom>
          <a:noFill/>
        </p:spPr>
        <p:txBody>
          <a:bodyPr wrap="square" rtlCol="0">
            <a:spAutoFit/>
          </a:bodyPr>
          <a:lstStyle/>
          <a:p>
            <a:r>
              <a:rPr lang="en-US" sz="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a</a:t>
            </a:r>
            <a:endParaRPr lang="en-US" sz="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49" name="TextBox 248"/>
          <p:cNvSpPr txBox="1"/>
          <p:nvPr/>
        </p:nvSpPr>
        <p:spPr>
          <a:xfrm>
            <a:off x="23711122" y="9374668"/>
            <a:ext cx="189207" cy="215444"/>
          </a:xfrm>
          <a:prstGeom prst="rect">
            <a:avLst/>
          </a:prstGeom>
          <a:noFill/>
        </p:spPr>
        <p:txBody>
          <a:bodyPr wrap="square" rtlCol="0">
            <a:spAutoFit/>
          </a:bodyPr>
          <a:lstStyle/>
          <a:p>
            <a:r>
              <a:rPr lang="en-US" sz="800" b="1" dirty="0" smtClean="0">
                <a:solidFill>
                  <a:schemeClr val="bg1"/>
                </a:solidFill>
                <a:latin typeface="Arial" panose="020B0604020202020204" pitchFamily="34" charset="0"/>
                <a:cs typeface="Arial" panose="020B0604020202020204" pitchFamily="34" charset="0"/>
              </a:rPr>
              <a:t>a</a:t>
            </a:r>
            <a:endParaRPr lang="en-US" sz="800" b="1" dirty="0">
              <a:solidFill>
                <a:schemeClr val="bg1"/>
              </a:solidFill>
              <a:latin typeface="Arial" panose="020B0604020202020204" pitchFamily="34" charset="0"/>
              <a:cs typeface="Arial" panose="020B0604020202020204" pitchFamily="34" charset="0"/>
            </a:endParaRPr>
          </a:p>
        </p:txBody>
      </p:sp>
      <p:sp>
        <p:nvSpPr>
          <p:cNvPr id="250" name="TextBox 249"/>
          <p:cNvSpPr txBox="1"/>
          <p:nvPr/>
        </p:nvSpPr>
        <p:spPr>
          <a:xfrm>
            <a:off x="24393538" y="9382673"/>
            <a:ext cx="189207" cy="215444"/>
          </a:xfrm>
          <a:prstGeom prst="rect">
            <a:avLst/>
          </a:prstGeom>
          <a:noFill/>
        </p:spPr>
        <p:txBody>
          <a:bodyPr wrap="square" rtlCol="0">
            <a:spAutoFit/>
          </a:bodyPr>
          <a:lstStyle/>
          <a:p>
            <a:r>
              <a:rPr lang="en-US" sz="800" b="1" dirty="0">
                <a:solidFill>
                  <a:schemeClr val="bg1"/>
                </a:solidFill>
                <a:latin typeface="Arial" panose="020B0604020202020204" pitchFamily="34" charset="0"/>
                <a:ea typeface="Verdana" panose="020B0604030504040204" pitchFamily="34" charset="0"/>
                <a:cs typeface="Arial" panose="020B0604020202020204" pitchFamily="34" charset="0"/>
              </a:rPr>
              <a:t>b</a:t>
            </a:r>
          </a:p>
        </p:txBody>
      </p:sp>
      <p:sp>
        <p:nvSpPr>
          <p:cNvPr id="251" name="TextBox 250"/>
          <p:cNvSpPr txBox="1"/>
          <p:nvPr/>
        </p:nvSpPr>
        <p:spPr>
          <a:xfrm>
            <a:off x="25073882" y="9383820"/>
            <a:ext cx="189207" cy="21544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b</a:t>
            </a:r>
          </a:p>
        </p:txBody>
      </p:sp>
      <p:sp>
        <p:nvSpPr>
          <p:cNvPr id="127" name="TextBox 126"/>
          <p:cNvSpPr txBox="1"/>
          <p:nvPr/>
        </p:nvSpPr>
        <p:spPr>
          <a:xfrm>
            <a:off x="848932" y="18862048"/>
            <a:ext cx="7810954" cy="485059"/>
          </a:xfrm>
          <a:prstGeom prst="rect">
            <a:avLst/>
          </a:prstGeom>
          <a:noFill/>
        </p:spPr>
        <p:txBody>
          <a:bodyPr wrap="square" lIns="53648" tIns="26824" rIns="53648" bIns="26824" rtlCol="0">
            <a:spAutoFit/>
          </a:bodyPr>
          <a:lstStyle/>
          <a:p>
            <a:r>
              <a:rPr lang="en-US" sz="1400" b="1" dirty="0"/>
              <a:t>Figure 1. </a:t>
            </a:r>
            <a:r>
              <a:rPr lang="en-US" sz="1400" dirty="0"/>
              <a:t>Colonial </a:t>
            </a:r>
            <a:r>
              <a:rPr lang="en-US" sz="1400" dirty="0" err="1"/>
              <a:t>waterbird</a:t>
            </a:r>
            <a:r>
              <a:rPr lang="en-US" sz="1400" dirty="0"/>
              <a:t> colonies studied in Great Lakes AOCs, Grand Traverse Bay, and reference sites for this assessment of health and reproduction in fish-eating birds during 2010-18.</a:t>
            </a:r>
          </a:p>
        </p:txBody>
      </p:sp>
      <p:grpSp>
        <p:nvGrpSpPr>
          <p:cNvPr id="95" name="Group 94"/>
          <p:cNvGrpSpPr/>
          <p:nvPr/>
        </p:nvGrpSpPr>
        <p:grpSpPr>
          <a:xfrm>
            <a:off x="9298075" y="3157965"/>
            <a:ext cx="3785728" cy="2769705"/>
            <a:chOff x="9298075" y="3157965"/>
            <a:chExt cx="3785728" cy="2769705"/>
          </a:xfrm>
        </p:grpSpPr>
        <p:grpSp>
          <p:nvGrpSpPr>
            <p:cNvPr id="255" name="Group 254"/>
            <p:cNvGrpSpPr/>
            <p:nvPr/>
          </p:nvGrpSpPr>
          <p:grpSpPr>
            <a:xfrm>
              <a:off x="9298075" y="3157965"/>
              <a:ext cx="3785728" cy="2678004"/>
              <a:chOff x="9298075" y="3157965"/>
              <a:chExt cx="3785728" cy="2678004"/>
            </a:xfrm>
          </p:grpSpPr>
          <p:grpSp>
            <p:nvGrpSpPr>
              <p:cNvPr id="253" name="Group 252"/>
              <p:cNvGrpSpPr/>
              <p:nvPr/>
            </p:nvGrpSpPr>
            <p:grpSpPr>
              <a:xfrm>
                <a:off x="9298075" y="3157965"/>
                <a:ext cx="3785728" cy="2632964"/>
                <a:chOff x="9298075" y="3157965"/>
                <a:chExt cx="3785728" cy="2632964"/>
              </a:xfrm>
            </p:grpSpPr>
            <p:grpSp>
              <p:nvGrpSpPr>
                <p:cNvPr id="242" name="Group 241"/>
                <p:cNvGrpSpPr/>
                <p:nvPr/>
              </p:nvGrpSpPr>
              <p:grpSpPr>
                <a:xfrm>
                  <a:off x="9298075" y="3157965"/>
                  <a:ext cx="3785728" cy="2632964"/>
                  <a:chOff x="9374708" y="3229653"/>
                  <a:chExt cx="3785728" cy="2632964"/>
                </a:xfrm>
              </p:grpSpPr>
              <p:grpSp>
                <p:nvGrpSpPr>
                  <p:cNvPr id="240" name="Group 239"/>
                  <p:cNvGrpSpPr/>
                  <p:nvPr/>
                </p:nvGrpSpPr>
                <p:grpSpPr>
                  <a:xfrm>
                    <a:off x="9374708" y="3232725"/>
                    <a:ext cx="3754706" cy="2629892"/>
                    <a:chOff x="9395202" y="3156098"/>
                    <a:chExt cx="3754706" cy="2629892"/>
                  </a:xfrm>
                </p:grpSpPr>
                <p:grpSp>
                  <p:nvGrpSpPr>
                    <p:cNvPr id="239" name="Group 238"/>
                    <p:cNvGrpSpPr/>
                    <p:nvPr/>
                  </p:nvGrpSpPr>
                  <p:grpSpPr>
                    <a:xfrm>
                      <a:off x="9395202" y="3156098"/>
                      <a:ext cx="3754706" cy="2629892"/>
                      <a:chOff x="9334271" y="3148568"/>
                      <a:chExt cx="3754706" cy="2629892"/>
                    </a:xfrm>
                  </p:grpSpPr>
                  <p:grpSp>
                    <p:nvGrpSpPr>
                      <p:cNvPr id="237" name="Group 236"/>
                      <p:cNvGrpSpPr/>
                      <p:nvPr/>
                    </p:nvGrpSpPr>
                    <p:grpSpPr>
                      <a:xfrm>
                        <a:off x="9334271" y="3148568"/>
                        <a:ext cx="3552724" cy="2629892"/>
                        <a:chOff x="9334271" y="3148568"/>
                        <a:chExt cx="3552724" cy="2629892"/>
                      </a:xfrm>
                    </p:grpSpPr>
                    <p:grpSp>
                      <p:nvGrpSpPr>
                        <p:cNvPr id="235" name="Group 234"/>
                        <p:cNvGrpSpPr/>
                        <p:nvPr/>
                      </p:nvGrpSpPr>
                      <p:grpSpPr>
                        <a:xfrm>
                          <a:off x="9334271" y="3148568"/>
                          <a:ext cx="3494477" cy="2629892"/>
                          <a:chOff x="9420477" y="3169364"/>
                          <a:chExt cx="3494477" cy="2629892"/>
                        </a:xfrm>
                      </p:grpSpPr>
                      <p:pic>
                        <p:nvPicPr>
                          <p:cNvPr id="225" name="Picture 224"/>
                          <p:cNvPicPr>
                            <a:picLocks noChangeAspect="1"/>
                          </p:cNvPicPr>
                          <p:nvPr/>
                        </p:nvPicPr>
                        <p:blipFill rotWithShape="1">
                          <a:blip r:embed="rId28">
                            <a:extLst>
                              <a:ext uri="{28A0092B-C50C-407E-A947-70E740481C1C}">
                                <a14:useLocalDpi xmlns:a14="http://schemas.microsoft.com/office/drawing/2010/main" val="0"/>
                              </a:ext>
                            </a:extLst>
                          </a:blip>
                          <a:srcRect l="909" t="13589" r="23489" b="3260"/>
                          <a:stretch/>
                        </p:blipFill>
                        <p:spPr>
                          <a:xfrm>
                            <a:off x="9420477" y="3169364"/>
                            <a:ext cx="3494477" cy="2622607"/>
                          </a:xfrm>
                          <a:prstGeom prst="rect">
                            <a:avLst/>
                          </a:prstGeom>
                        </p:spPr>
                      </p:pic>
                      <p:sp>
                        <p:nvSpPr>
                          <p:cNvPr id="234" name="Rectangle 233"/>
                          <p:cNvSpPr/>
                          <p:nvPr/>
                        </p:nvSpPr>
                        <p:spPr bwMode="auto">
                          <a:xfrm>
                            <a:off x="9766299" y="5700833"/>
                            <a:ext cx="3105151" cy="9842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ln>
                                <a:noFill/>
                              </a:ln>
                              <a:solidFill>
                                <a:schemeClr val="tx1"/>
                              </a:solidFill>
                              <a:effectLst/>
                              <a:latin typeface="Times New Roman" pitchFamily="27" charset="0"/>
                            </a:endParaRPr>
                          </a:p>
                        </p:txBody>
                      </p:sp>
                    </p:grpSp>
                    <p:sp>
                      <p:nvSpPr>
                        <p:cNvPr id="236" name="Rectangle 235"/>
                        <p:cNvSpPr/>
                        <p:nvPr/>
                      </p:nvSpPr>
                      <p:spPr bwMode="auto">
                        <a:xfrm>
                          <a:off x="9690353" y="3188388"/>
                          <a:ext cx="3196642" cy="9067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sp>
                    <p:nvSpPr>
                      <p:cNvPr id="238" name="Rectangle 237"/>
                      <p:cNvSpPr/>
                      <p:nvPr/>
                    </p:nvSpPr>
                    <p:spPr bwMode="auto">
                      <a:xfrm>
                        <a:off x="12785244" y="3279061"/>
                        <a:ext cx="303733" cy="24167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grpSp>
                <p:pic>
                  <p:nvPicPr>
                    <p:cNvPr id="39" name="Picture 38"/>
                    <p:cNvPicPr>
                      <a:picLocks noChangeAspect="1"/>
                    </p:cNvPicPr>
                    <p:nvPr/>
                  </p:nvPicPr>
                  <p:blipFill rotWithShape="1">
                    <a:blip r:embed="rId29">
                      <a:extLst>
                        <a:ext uri="{28A0092B-C50C-407E-A947-70E740481C1C}">
                          <a14:useLocalDpi xmlns:a14="http://schemas.microsoft.com/office/drawing/2010/main" val="0"/>
                        </a:ext>
                      </a:extLst>
                    </a:blip>
                    <a:srcRect b="7798"/>
                    <a:stretch/>
                  </p:blipFill>
                  <p:spPr>
                    <a:xfrm>
                      <a:off x="9881712" y="3246981"/>
                      <a:ext cx="1147526" cy="664672"/>
                    </a:xfrm>
                    <a:prstGeom prst="rect">
                      <a:avLst/>
                    </a:prstGeom>
                    <a:ln>
                      <a:noFill/>
                    </a:ln>
                  </p:spPr>
                </p:pic>
              </p:grpSp>
              <p:sp>
                <p:nvSpPr>
                  <p:cNvPr id="227" name="Rectangle 226"/>
                  <p:cNvSpPr/>
                  <p:nvPr/>
                </p:nvSpPr>
                <p:spPr bwMode="auto">
                  <a:xfrm>
                    <a:off x="9724546" y="3229653"/>
                    <a:ext cx="3435890" cy="84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grpSp>
            <p:sp>
              <p:nvSpPr>
                <p:cNvPr id="230" name="TextBox 229"/>
                <p:cNvSpPr txBox="1"/>
                <p:nvPr/>
              </p:nvSpPr>
              <p:spPr>
                <a:xfrm>
                  <a:off x="9796205" y="4895583"/>
                  <a:ext cx="386216"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393</a:t>
                  </a:r>
                </a:p>
              </p:txBody>
            </p:sp>
            <p:sp>
              <p:nvSpPr>
                <p:cNvPr id="220" name="TextBox 219"/>
                <p:cNvSpPr txBox="1"/>
                <p:nvPr/>
              </p:nvSpPr>
              <p:spPr>
                <a:xfrm>
                  <a:off x="10424379" y="4178634"/>
                  <a:ext cx="42384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462</a:t>
                  </a:r>
                </a:p>
              </p:txBody>
            </p:sp>
            <p:sp>
              <p:nvSpPr>
                <p:cNvPr id="221" name="TextBox 220"/>
                <p:cNvSpPr txBox="1"/>
                <p:nvPr/>
              </p:nvSpPr>
              <p:spPr>
                <a:xfrm>
                  <a:off x="11055472" y="4199485"/>
                  <a:ext cx="412166"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741</a:t>
                  </a:r>
                </a:p>
              </p:txBody>
            </p:sp>
            <p:sp>
              <p:nvSpPr>
                <p:cNvPr id="223" name="TextBox 222"/>
                <p:cNvSpPr txBox="1"/>
                <p:nvPr/>
              </p:nvSpPr>
              <p:spPr>
                <a:xfrm>
                  <a:off x="11693718" y="3916426"/>
                  <a:ext cx="37460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693</a:t>
                  </a:r>
                </a:p>
              </p:txBody>
            </p:sp>
            <p:sp>
              <p:nvSpPr>
                <p:cNvPr id="231" name="TextBox 230"/>
                <p:cNvSpPr txBox="1"/>
                <p:nvPr/>
              </p:nvSpPr>
              <p:spPr>
                <a:xfrm>
                  <a:off x="12322045" y="3462804"/>
                  <a:ext cx="38022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231</a:t>
                  </a:r>
                </a:p>
              </p:txBody>
            </p:sp>
          </p:grpSp>
          <p:sp>
            <p:nvSpPr>
              <p:cNvPr id="254" name="TextBox 253"/>
              <p:cNvSpPr txBox="1"/>
              <p:nvPr/>
            </p:nvSpPr>
            <p:spPr>
              <a:xfrm>
                <a:off x="9711616" y="5635914"/>
                <a:ext cx="3053756" cy="200055"/>
              </a:xfrm>
              <a:prstGeom prst="rect">
                <a:avLst/>
              </a:prstGeom>
              <a:noFill/>
            </p:spPr>
            <p:txBody>
              <a:bodyPr wrap="square" rtlCol="0">
                <a:spAutoFit/>
              </a:bodyPr>
              <a:lstStyle/>
              <a:p>
                <a:r>
                  <a:rPr lang="en-US" sz="700" dirty="0" smtClean="0">
                    <a:latin typeface="Arial" charset="0"/>
                    <a:ea typeface="Arial" charset="0"/>
                    <a:cs typeface="Arial" charset="0"/>
                  </a:rPr>
                  <a:t>Pipe Is. </a:t>
                </a:r>
                <a:r>
                  <a:rPr lang="en-US" sz="700" dirty="0">
                    <a:latin typeface="Arial" charset="0"/>
                    <a:ea typeface="Arial" charset="0"/>
                    <a:cs typeface="Arial" charset="0"/>
                  </a:rPr>
                  <a:t> </a:t>
                </a:r>
                <a:r>
                  <a:rPr lang="en-US" sz="700" dirty="0" smtClean="0">
                    <a:latin typeface="Arial" charset="0"/>
                    <a:ea typeface="Arial" charset="0"/>
                    <a:cs typeface="Arial" charset="0"/>
                  </a:rPr>
                  <a:t>          SB Little            SB CDF            Monroe            Bellow Is. </a:t>
                </a:r>
                <a:endParaRPr lang="en-US" sz="700" dirty="0">
                  <a:latin typeface="Arial" charset="0"/>
                  <a:ea typeface="Arial" charset="0"/>
                  <a:cs typeface="Arial" charset="0"/>
                </a:endParaRPr>
              </a:p>
            </p:txBody>
          </p:sp>
        </p:grpSp>
        <p:sp>
          <p:nvSpPr>
            <p:cNvPr id="45" name="TextBox 44"/>
            <p:cNvSpPr txBox="1"/>
            <p:nvPr/>
          </p:nvSpPr>
          <p:spPr>
            <a:xfrm>
              <a:off x="9721230" y="5727615"/>
              <a:ext cx="2951147" cy="200055"/>
            </a:xfrm>
            <a:prstGeom prst="rect">
              <a:avLst/>
            </a:prstGeom>
            <a:noFill/>
          </p:spPr>
          <p:txBody>
            <a:bodyPr wrap="square" rtlCol="0">
              <a:spAutoFit/>
            </a:bodyPr>
            <a:lstStyle/>
            <a:p>
              <a:r>
                <a:rPr lang="en-US" sz="700" smtClean="0">
                  <a:latin typeface="Arial" charset="0"/>
                  <a:ea typeface="Arial" charset="0"/>
                  <a:cs typeface="Arial" charset="0"/>
                </a:rPr>
                <a:t>Twins              Charity Is.</a:t>
              </a:r>
              <a:endParaRPr lang="en-US" sz="700" dirty="0">
                <a:latin typeface="Arial" charset="0"/>
                <a:ea typeface="Arial" charset="0"/>
                <a:cs typeface="Arial" charset="0"/>
              </a:endParaRPr>
            </a:p>
          </p:txBody>
        </p:sp>
      </p:grpSp>
      <p:sp>
        <p:nvSpPr>
          <p:cNvPr id="130" name="TextBox 129"/>
          <p:cNvSpPr txBox="1"/>
          <p:nvPr/>
        </p:nvSpPr>
        <p:spPr>
          <a:xfrm rot="16200000">
            <a:off x="8325042" y="4202073"/>
            <a:ext cx="1968025" cy="253916"/>
          </a:xfrm>
          <a:prstGeom prst="rect">
            <a:avLst/>
          </a:prstGeom>
          <a:solidFill>
            <a:schemeClr val="bg1"/>
          </a:solidFill>
        </p:spPr>
        <p:txBody>
          <a:bodyPr wrap="square" rtlCol="0">
            <a:spAutoFit/>
          </a:bodyPr>
          <a:lstStyle/>
          <a:p>
            <a:r>
              <a:rPr lang="en-US" sz="1050" smtClean="0">
                <a:latin typeface="Arial" charset="0"/>
                <a:ea typeface="Arial" charset="0"/>
                <a:cs typeface="Arial" charset="0"/>
              </a:rPr>
              <a:t>Percentage of Total Eggs</a:t>
            </a:r>
            <a:endParaRPr lang="en-US" sz="1050">
              <a:latin typeface="Arial" charset="0"/>
              <a:ea typeface="Arial" charset="0"/>
              <a:cs typeface="Arial" charset="0"/>
            </a:endParaRPr>
          </a:p>
        </p:txBody>
      </p:sp>
    </p:spTree>
    <p:extLst>
      <p:ext uri="{BB962C8B-B14F-4D97-AF65-F5344CB8AC3E}">
        <p14:creationId xmlns:p14="http://schemas.microsoft.com/office/powerpoint/2010/main" val="1578388172"/>
      </p:ext>
    </p:extLst>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23085</TotalTime>
  <Words>1944</Words>
  <Application>Microsoft Macintosh PowerPoint</Application>
  <PresentationFormat>Custom</PresentationFormat>
  <Paragraphs>163</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Segoe UI</vt:lpstr>
      <vt:lpstr>Arial</vt:lpstr>
      <vt:lpstr>Tahoma</vt:lpstr>
      <vt:lpstr>Times New Roman</vt:lpstr>
      <vt:lpstr>Verdana</vt:lpstr>
      <vt:lpstr>Blank</vt:lpstr>
      <vt:lpstr>Document</vt:lpstr>
      <vt:lpstr>PowerPoint Presentation</vt:lpstr>
    </vt:vector>
  </TitlesOfParts>
  <Company>Calvin College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GARDNER GILLIAN LANDIS</cp:lastModifiedBy>
  <cp:revision>701</cp:revision>
  <cp:lastPrinted>2002-12-02T18:20:07Z</cp:lastPrinted>
  <dcterms:created xsi:type="dcterms:W3CDTF">2011-03-15T12:21:07Z</dcterms:created>
  <dcterms:modified xsi:type="dcterms:W3CDTF">2018-10-17T18:07:52Z</dcterms:modified>
</cp:coreProperties>
</file>